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5" r:id="rId11"/>
    <p:sldId id="276" r:id="rId12"/>
    <p:sldId id="277" r:id="rId13"/>
  </p:sldIdLst>
  <p:sldSz cx="7556500" cy="1069975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75" d="100"/>
          <a:sy n="75" d="100"/>
        </p:scale>
        <p:origin x="-3168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62087" cy="31286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1126" y="3628085"/>
            <a:ext cx="6200597" cy="607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555684"/>
            <a:ext cx="7562086" cy="31349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6808" y="3160506"/>
            <a:ext cx="6652895" cy="1327785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3800" b="1" dirty="0">
                <a:solidFill>
                  <a:srgbClr val="006FC0"/>
                </a:solidFill>
                <a:latin typeface="Arial"/>
                <a:cs typeface="Arial"/>
              </a:rPr>
              <a:t>ОСНОВНЫЕ</a:t>
            </a:r>
            <a:r>
              <a:rPr sz="38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800" b="1" spc="-5" dirty="0">
                <a:solidFill>
                  <a:srgbClr val="006FC0"/>
                </a:solidFill>
                <a:latin typeface="Arial"/>
                <a:cs typeface="Arial"/>
              </a:rPr>
              <a:t>ГЧП-ПРОЕКТЫ</a:t>
            </a:r>
            <a:endParaRPr sz="3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600" b="1" spc="-10" dirty="0">
                <a:solidFill>
                  <a:srgbClr val="001F5F"/>
                </a:solidFill>
                <a:latin typeface="Arial"/>
                <a:cs typeface="Arial"/>
              </a:rPr>
              <a:t>ВОЛГОГРАДСКАЯ</a:t>
            </a:r>
            <a:r>
              <a:rPr sz="2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ОБЛАСТЬ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54065" y="2264282"/>
            <a:ext cx="1489075" cy="5770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22860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180"/>
              </a:spcBef>
            </a:pPr>
            <a:r>
              <a:rPr sz="3600" spc="-10" dirty="0" smtClean="0">
                <a:solidFill>
                  <a:srgbClr val="001F5F"/>
                </a:solidFill>
              </a:rPr>
              <a:t>202</a:t>
            </a:r>
            <a:r>
              <a:rPr lang="ru-RU" sz="3600" spc="-10" dirty="0" smtClean="0">
                <a:solidFill>
                  <a:srgbClr val="001F5F"/>
                </a:solidFill>
              </a:rPr>
              <a:t>5</a:t>
            </a:r>
            <a:endParaRPr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578475"/>
            <a:ext cx="2476500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980" y="3728668"/>
            <a:ext cx="4373245" cy="120713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ts val="4720"/>
              </a:lnSpc>
              <a:spcBef>
                <a:spcPts val="60"/>
              </a:spcBef>
            </a:pPr>
            <a:r>
              <a:rPr spc="20" dirty="0"/>
              <a:t>В</a:t>
            </a:r>
            <a:r>
              <a:rPr spc="-5" dirty="0"/>
              <a:t>ОЛ</a:t>
            </a:r>
            <a:r>
              <a:rPr spc="10" dirty="0"/>
              <a:t>Г</a:t>
            </a:r>
            <a:r>
              <a:rPr spc="-10" dirty="0"/>
              <a:t>О</a:t>
            </a:r>
            <a:r>
              <a:rPr spc="10" dirty="0"/>
              <a:t>Г</a:t>
            </a:r>
            <a:r>
              <a:rPr spc="-20" dirty="0"/>
              <a:t>Р</a:t>
            </a:r>
            <a:r>
              <a:rPr spc="-10" dirty="0"/>
              <a:t>АД</a:t>
            </a:r>
            <a:r>
              <a:rPr spc="20" dirty="0"/>
              <a:t>С</a:t>
            </a:r>
            <a:r>
              <a:rPr spc="-15" dirty="0"/>
              <a:t>К</a:t>
            </a:r>
            <a:r>
              <a:rPr spc="20" dirty="0"/>
              <a:t>А</a:t>
            </a:r>
            <a:r>
              <a:rPr spc="5" dirty="0"/>
              <a:t>Я  ОБЛАСТЬ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3729" y="6614261"/>
            <a:ext cx="6191885" cy="164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4199"/>
              </a:lnSpc>
              <a:spcBef>
                <a:spcPts val="90"/>
              </a:spcBef>
              <a:buAutoNum type="arabicPeriod"/>
              <a:tabLst>
                <a:tab pos="259715" algn="l"/>
              </a:tabLst>
            </a:pPr>
            <a:r>
              <a:rPr lang="ru-RU" sz="1550" b="1" spc="15" dirty="0" smtClean="0">
                <a:latin typeface="Arial"/>
                <a:cs typeface="Arial"/>
              </a:rPr>
              <a:t> </a:t>
            </a:r>
            <a:r>
              <a:rPr sz="1550" b="1" spc="15" dirty="0" err="1" smtClean="0">
                <a:latin typeface="Arial"/>
                <a:cs typeface="Arial"/>
              </a:rPr>
              <a:t>Реконструкция</a:t>
            </a:r>
            <a:r>
              <a:rPr sz="1550" b="1" spc="15" dirty="0" smtClean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и </a:t>
            </a:r>
            <a:r>
              <a:rPr sz="1550" b="1" spc="15" dirty="0">
                <a:latin typeface="Arial"/>
                <a:cs typeface="Arial"/>
              </a:rPr>
              <a:t>эксплуатация </a:t>
            </a:r>
            <a:r>
              <a:rPr sz="1550" b="1" spc="20" dirty="0">
                <a:latin typeface="Arial"/>
                <a:cs typeface="Arial"/>
              </a:rPr>
              <a:t>лабораторного </a:t>
            </a:r>
            <a:r>
              <a:rPr sz="1550" b="1" spc="15" dirty="0">
                <a:latin typeface="Arial"/>
                <a:cs typeface="Arial"/>
              </a:rPr>
              <a:t>комплекса </a:t>
            </a:r>
            <a:r>
              <a:rPr sz="1550" b="1" spc="20" dirty="0">
                <a:latin typeface="Arial"/>
                <a:cs typeface="Arial"/>
              </a:rPr>
              <a:t> </a:t>
            </a:r>
            <a:r>
              <a:rPr sz="1550" b="1" spc="25" dirty="0">
                <a:latin typeface="Arial"/>
                <a:cs typeface="Arial"/>
              </a:rPr>
              <a:t>по </a:t>
            </a:r>
            <a:r>
              <a:rPr sz="1550" b="1" spc="20" dirty="0">
                <a:latin typeface="Arial"/>
                <a:cs typeface="Arial"/>
              </a:rPr>
              <a:t>проведению </a:t>
            </a:r>
            <a:r>
              <a:rPr sz="1550" b="1" spc="25" dirty="0">
                <a:latin typeface="Arial"/>
                <a:cs typeface="Arial"/>
              </a:rPr>
              <a:t>лабораторных </a:t>
            </a:r>
            <a:r>
              <a:rPr sz="1550" b="1" spc="20" dirty="0">
                <a:latin typeface="Arial"/>
                <a:cs typeface="Arial"/>
              </a:rPr>
              <a:t>исследований на </a:t>
            </a:r>
            <a:r>
              <a:rPr sz="1550" b="1" spc="25" dirty="0">
                <a:latin typeface="Arial"/>
                <a:cs typeface="Arial"/>
              </a:rPr>
              <a:t>территории </a:t>
            </a:r>
            <a:r>
              <a:rPr sz="1550" b="1" spc="-420" dirty="0">
                <a:latin typeface="Arial"/>
                <a:cs typeface="Arial"/>
              </a:rPr>
              <a:t> </a:t>
            </a:r>
            <a:r>
              <a:rPr sz="1550" b="1" spc="10" dirty="0">
                <a:latin typeface="Arial"/>
                <a:cs typeface="Arial"/>
              </a:rPr>
              <a:t>Волгоградской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области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eriod"/>
            </a:pPr>
            <a:endParaRPr sz="1850" dirty="0">
              <a:latin typeface="Arial"/>
              <a:cs typeface="Arial"/>
            </a:endParaRPr>
          </a:p>
          <a:p>
            <a:pPr marL="12700" marR="6985" algn="just">
              <a:lnSpc>
                <a:spcPct val="112400"/>
              </a:lnSpc>
              <a:buAutoNum type="arabicPeriod"/>
              <a:tabLst>
                <a:tab pos="259079" algn="l"/>
              </a:tabLst>
            </a:pPr>
            <a:r>
              <a:rPr lang="ru-RU" sz="1550" b="1" spc="20" dirty="0" smtClean="0">
                <a:latin typeface="Arial"/>
                <a:cs typeface="Arial"/>
              </a:rPr>
              <a:t> </a:t>
            </a:r>
            <a:r>
              <a:rPr sz="1550" b="1" spc="20" dirty="0" err="1" smtClean="0">
                <a:latin typeface="Arial"/>
                <a:cs typeface="Arial"/>
              </a:rPr>
              <a:t>Модернизация</a:t>
            </a:r>
            <a:r>
              <a:rPr sz="1550" b="1" spc="20" dirty="0" smtClean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и обеспечение </a:t>
            </a:r>
            <a:r>
              <a:rPr sz="1550" b="1" spc="25" dirty="0">
                <a:latin typeface="Arial"/>
                <a:cs typeface="Arial"/>
              </a:rPr>
              <a:t>функционирования </a:t>
            </a:r>
            <a:r>
              <a:rPr sz="1550" b="1" spc="15" dirty="0">
                <a:latin typeface="Arial"/>
                <a:cs typeface="Arial"/>
              </a:rPr>
              <a:t>систем </a:t>
            </a:r>
            <a:r>
              <a:rPr sz="1550" b="1" spc="20" dirty="0">
                <a:latin typeface="Arial"/>
                <a:cs typeface="Arial"/>
              </a:rPr>
              <a:t> фотовидеофиксации </a:t>
            </a:r>
            <a:r>
              <a:rPr sz="1550" b="1" spc="15" dirty="0">
                <a:latin typeface="Arial"/>
                <a:cs typeface="Arial"/>
              </a:rPr>
              <a:t>Волгоградской</a:t>
            </a:r>
            <a:r>
              <a:rPr sz="1550" b="1" spc="-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области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5219191"/>
            <a:ext cx="1054100" cy="10909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632047"/>
            <a:ext cx="6049645" cy="8394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15199"/>
              </a:lnSpc>
              <a:spcBef>
                <a:spcPts val="75"/>
              </a:spcBef>
            </a:pPr>
            <a:r>
              <a:rPr sz="1550" b="1" dirty="0">
                <a:latin typeface="Arial"/>
                <a:cs typeface="Arial"/>
              </a:rPr>
              <a:t>1. </a:t>
            </a:r>
            <a:r>
              <a:rPr sz="1550" b="1" spc="15" dirty="0">
                <a:latin typeface="Arial"/>
                <a:cs typeface="Arial"/>
              </a:rPr>
              <a:t>Реконструкция </a:t>
            </a:r>
            <a:r>
              <a:rPr sz="1550" b="1" spc="20" dirty="0">
                <a:latin typeface="Arial"/>
                <a:cs typeface="Arial"/>
              </a:rPr>
              <a:t>и </a:t>
            </a:r>
            <a:r>
              <a:rPr sz="1550" b="1" spc="15" dirty="0">
                <a:latin typeface="Arial"/>
                <a:cs typeface="Arial"/>
              </a:rPr>
              <a:t>эксплуатация </a:t>
            </a:r>
            <a:r>
              <a:rPr sz="1550" b="1" spc="20" dirty="0">
                <a:latin typeface="Arial"/>
                <a:cs typeface="Arial"/>
              </a:rPr>
              <a:t>лабораторного </a:t>
            </a:r>
            <a:r>
              <a:rPr sz="1550" b="1" spc="15" dirty="0">
                <a:latin typeface="Arial"/>
                <a:cs typeface="Arial"/>
              </a:rPr>
              <a:t>комплекса </a:t>
            </a:r>
            <a:r>
              <a:rPr sz="1550" b="1" spc="-420" dirty="0">
                <a:latin typeface="Arial"/>
                <a:cs typeface="Arial"/>
              </a:rPr>
              <a:t> </a:t>
            </a:r>
            <a:r>
              <a:rPr sz="1550" b="1" spc="25" dirty="0">
                <a:latin typeface="Arial"/>
                <a:cs typeface="Arial"/>
              </a:rPr>
              <a:t>по </a:t>
            </a:r>
            <a:r>
              <a:rPr sz="1550" b="1" spc="20" dirty="0">
                <a:latin typeface="Arial"/>
                <a:cs typeface="Arial"/>
              </a:rPr>
              <a:t>проведению </a:t>
            </a:r>
            <a:r>
              <a:rPr sz="1550" b="1" spc="25" dirty="0" err="1">
                <a:latin typeface="Arial"/>
                <a:cs typeface="Arial"/>
              </a:rPr>
              <a:t>лабораторных</a:t>
            </a:r>
            <a:r>
              <a:rPr sz="1550" b="1" spc="25" dirty="0">
                <a:latin typeface="Arial"/>
                <a:cs typeface="Arial"/>
              </a:rPr>
              <a:t> </a:t>
            </a:r>
            <a:r>
              <a:rPr sz="1550" b="1" spc="25" dirty="0" err="1" smtClean="0">
                <a:latin typeface="Arial"/>
                <a:cs typeface="Arial"/>
              </a:rPr>
              <a:t>исследований</a:t>
            </a:r>
            <a:r>
              <a:rPr lang="ru-RU" sz="1550" b="1" spc="25" dirty="0" smtClean="0">
                <a:latin typeface="Arial"/>
                <a:cs typeface="Arial"/>
              </a:rPr>
              <a:t/>
            </a:r>
            <a:br>
              <a:rPr lang="ru-RU" sz="1550" b="1" spc="25" dirty="0" smtClean="0">
                <a:latin typeface="Arial"/>
                <a:cs typeface="Arial"/>
              </a:rPr>
            </a:br>
            <a:r>
              <a:rPr sz="1550" b="1" spc="20" dirty="0" err="1" smtClean="0">
                <a:latin typeface="Arial"/>
                <a:cs typeface="Arial"/>
              </a:rPr>
              <a:t>на</a:t>
            </a:r>
            <a:r>
              <a:rPr sz="1550" b="1" spc="20" dirty="0" smtClean="0">
                <a:latin typeface="Arial"/>
                <a:cs typeface="Arial"/>
              </a:rPr>
              <a:t> </a:t>
            </a:r>
            <a:r>
              <a:rPr sz="1550" b="1" spc="15" dirty="0" err="1" smtClean="0">
                <a:latin typeface="Arial"/>
                <a:cs typeface="Arial"/>
              </a:rPr>
              <a:t>террито</a:t>
            </a:r>
            <a:r>
              <a:rPr sz="1550" b="1" spc="20" dirty="0" err="1" smtClean="0">
                <a:latin typeface="Arial"/>
                <a:cs typeface="Arial"/>
              </a:rPr>
              <a:t>рии</a:t>
            </a:r>
            <a:r>
              <a:rPr sz="1550" b="1" spc="-5" dirty="0" smtClean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Волгоградской</a:t>
            </a:r>
            <a:r>
              <a:rPr sz="1550" b="1" spc="3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области</a:t>
            </a:r>
            <a:endParaRPr sz="155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26040"/>
              </p:ext>
            </p:extLst>
          </p:nvPr>
        </p:nvGraphicFramePr>
        <p:xfrm>
          <a:off x="384809" y="4696713"/>
          <a:ext cx="6224905" cy="4661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7905"/>
                <a:gridCol w="5207000"/>
              </a:tblGrid>
              <a:tr h="262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235" algn="just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55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02235" marR="119380" algn="just">
                        <a:lnSpc>
                          <a:spcPct val="959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Проект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предполагает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реконструкцию </a:t>
                      </a: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здравоохра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нения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,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предназначенных 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осуществления лабораторных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исследований (два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из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них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Волгограде,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один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г. 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Михай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ловк</a:t>
                      </a:r>
                      <a: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)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целью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улучшения их </a:t>
                      </a: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характеристик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эксплуатаци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онных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свойств,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а 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также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оснащение </a:t>
                      </a: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концессион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ного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соглашения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технологическим</a:t>
                      </a:r>
                      <a:r>
                        <a:rPr lang="ru-RU" sz="1400" spc="-1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оборудованием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, </a:t>
                      </a:r>
                      <a:r>
                        <a:rPr sz="1400" spc="-20" dirty="0" err="1" smtClean="0">
                          <a:latin typeface="Microsoft Sans Serif"/>
                          <a:cs typeface="Microsoft Sans Serif"/>
                        </a:rPr>
                        <a:t>позво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ляющим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внедрять новые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технологии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автоматизации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 err="1" smtClean="0">
                          <a:latin typeface="Microsoft Sans Serif"/>
                          <a:cs typeface="Microsoft Sans Serif"/>
                        </a:rPr>
                        <a:t>оказа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ния</a:t>
                      </a:r>
                      <a:r>
                        <a:rPr sz="1400" spc="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медицинских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услуг 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проведению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лабораторных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ис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следований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.</a:t>
                      </a:r>
                    </a:p>
                  </a:txBody>
                  <a:tcPr marL="0" marR="0" marT="119380" marB="0"/>
                </a:tc>
              </a:tr>
              <a:tr h="11131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5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740,9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4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6055" marB="0"/>
                </a:tc>
              </a:tr>
              <a:tr h="925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55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55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2018-2033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(15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лет)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129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654907"/>
            <a:ext cx="6050280" cy="565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90"/>
              </a:spcBef>
            </a:pPr>
            <a:r>
              <a:rPr sz="1550" b="1" dirty="0">
                <a:latin typeface="Arial"/>
                <a:cs typeface="Arial"/>
              </a:rPr>
              <a:t>2. </a:t>
            </a:r>
            <a:r>
              <a:rPr sz="1550" b="1" spc="20" dirty="0">
                <a:latin typeface="Arial"/>
                <a:cs typeface="Arial"/>
              </a:rPr>
              <a:t>Модернизация и обеспечение функционирования </a:t>
            </a:r>
            <a:r>
              <a:rPr sz="1550" b="1" spc="15" dirty="0">
                <a:latin typeface="Arial"/>
                <a:cs typeface="Arial"/>
              </a:rPr>
              <a:t>систем </a:t>
            </a:r>
            <a:r>
              <a:rPr sz="1550" b="1" spc="-42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фотовидеофиксации </a:t>
            </a:r>
            <a:r>
              <a:rPr sz="1550" b="1" spc="15" dirty="0">
                <a:latin typeface="Arial"/>
                <a:cs typeface="Arial"/>
              </a:rPr>
              <a:t>Волгоградской</a:t>
            </a:r>
            <a:r>
              <a:rPr sz="1550" b="1" spc="-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области</a:t>
            </a:r>
            <a:endParaRPr sz="15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17043"/>
              </p:ext>
            </p:extLst>
          </p:nvPr>
        </p:nvGraphicFramePr>
        <p:xfrm>
          <a:off x="416559" y="4607305"/>
          <a:ext cx="6191250" cy="4785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2505"/>
                <a:gridCol w="5198745"/>
              </a:tblGrid>
              <a:tr h="2365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algn="just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5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5885" marR="119380" algn="just">
                        <a:lnSpc>
                          <a:spcPct val="9590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Проект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предполагает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системы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фотовидеофикса-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ции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нарушений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правил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дорожного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движения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обеспечение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достижения целей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целевых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показателей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(снижение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коли-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ч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ТП</a:t>
                      </a:r>
                      <a:r>
                        <a:rPr sz="14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оро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4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е 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смертности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результате 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ДТП),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обозначенных</a:t>
                      </a:r>
                      <a: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35" dirty="0" err="1">
                          <a:latin typeface="Microsoft Sans Serif"/>
                          <a:cs typeface="Microsoft Sans Serif"/>
                        </a:rPr>
                        <a:t>Указе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Пре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зидента</a:t>
                      </a:r>
                      <a:r>
                        <a:rPr sz="1400" spc="35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r>
                        <a:rPr sz="1400" spc="3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 smtClean="0">
                          <a:latin typeface="Microsoft Sans Serif"/>
                          <a:cs typeface="Microsoft Sans Serif"/>
                        </a:rPr>
                        <a:t>Федерации</a:t>
                      </a:r>
                      <a:r>
                        <a:rPr lang="ru-RU" sz="1400" spc="680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680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400" spc="7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07.05.2018</a:t>
                      </a:r>
                      <a:r>
                        <a:rPr sz="1400" spc="7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05" dirty="0">
                          <a:latin typeface="Microsoft Sans Serif"/>
                          <a:cs typeface="Microsoft Sans Serif"/>
                        </a:rPr>
                        <a:t>№ 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204 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"О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национальных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целях</a:t>
                      </a:r>
                      <a:r>
                        <a:rPr lang="ru-RU" sz="1400" spc="-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стратегических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задачах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развития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Российской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Федерации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период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2024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года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".</a:t>
                      </a:r>
                      <a:endParaRPr lang="ru-RU" sz="1400" spc="-10" dirty="0" smtClean="0">
                        <a:latin typeface="Microsoft Sans Serif"/>
                        <a:cs typeface="Microsoft Sans Serif"/>
                      </a:endParaRPr>
                    </a:p>
                    <a:p>
                      <a:pPr marL="95885" marR="119380" algn="just">
                        <a:lnSpc>
                          <a:spcPct val="95900"/>
                        </a:lnSpc>
                      </a:pP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6675" marB="0"/>
                </a:tc>
              </a:tr>
              <a:tr h="1189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1550" b="1" spc="25" dirty="0" smtClean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550" b="1" spc="-10" dirty="0" smtClean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274,9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4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5420" marB="0"/>
                </a:tc>
              </a:tr>
              <a:tr h="100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55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55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00" spc="40" dirty="0">
                          <a:latin typeface="Microsoft Sans Serif"/>
                          <a:cs typeface="Microsoft Sans Serif"/>
                        </a:rPr>
                        <a:t>2020–2027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5" dirty="0" smtClean="0">
                          <a:latin typeface="Microsoft Sans Serif"/>
                          <a:cs typeface="Microsoft Sans Serif"/>
                        </a:rPr>
                        <a:t>(7 лет)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7" cy="31191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236" y="3372052"/>
            <a:ext cx="3029585" cy="607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ВОЛГОГРАД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7680" y="5264150"/>
            <a:ext cx="6802070" cy="4655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510" algn="just">
              <a:lnSpc>
                <a:spcPct val="111600"/>
              </a:lnSpc>
              <a:spcBef>
                <a:spcPts val="600"/>
              </a:spcBef>
              <a:buAutoNum type="arabicPeriod"/>
              <a:tabLst>
                <a:tab pos="246379" algn="l"/>
              </a:tabLst>
            </a:pPr>
            <a:r>
              <a:rPr lang="ru-RU" sz="1400" b="1" spc="-5" dirty="0" smtClean="0">
                <a:latin typeface="Arial"/>
                <a:cs typeface="Arial"/>
              </a:rPr>
              <a:t> Концессионное соглашение в отношении системы коммунальной инфраструктуры (централизованных систем холодного водоснабжения </a:t>
            </a:r>
            <a:br>
              <a:rPr lang="ru-RU" sz="1400" b="1" spc="-5" dirty="0" smtClean="0">
                <a:latin typeface="Arial"/>
                <a:cs typeface="Arial"/>
              </a:rPr>
            </a:br>
            <a:r>
              <a:rPr lang="ru-RU" sz="1400" b="1" spc="-5" dirty="0" smtClean="0">
                <a:latin typeface="Arial"/>
                <a:cs typeface="Arial"/>
              </a:rPr>
              <a:t>и водоотведения Волгограда, закрепленных на праве хозяйственного ведения)</a:t>
            </a:r>
          </a:p>
          <a:p>
            <a:pPr marL="12700" marR="5080" algn="just">
              <a:lnSpc>
                <a:spcPct val="111500"/>
              </a:lnSpc>
              <a:spcBef>
                <a:spcPts val="600"/>
              </a:spcBef>
              <a:buFontTx/>
              <a:buAutoNum type="arabicPeriod"/>
              <a:tabLst>
                <a:tab pos="232410" algn="l"/>
              </a:tabLst>
            </a:pPr>
            <a:r>
              <a:rPr lang="ru-RU" sz="1400" b="1" spc="-10" dirty="0" smtClean="0">
                <a:latin typeface="Arial"/>
                <a:cs typeface="Arial"/>
              </a:rPr>
              <a:t> Концессионное соглашение в отношении системы коммунальной инфраструктуры (объекты теплоснабжения, тепловые сети, централизованные системы горячего водоснабжения, отдельные объекты таких систем), находящейся в собственности муниципального образования городской округ город-герой Волгоград</a:t>
            </a:r>
          </a:p>
          <a:p>
            <a:pPr marL="12700" marR="16510" algn="just">
              <a:lnSpc>
                <a:spcPct val="111600"/>
              </a:lnSpc>
              <a:spcBef>
                <a:spcPts val="600"/>
              </a:spcBef>
              <a:buAutoNum type="arabicPeriod"/>
              <a:tabLst>
                <a:tab pos="246379" algn="l"/>
              </a:tabLst>
            </a:pPr>
            <a:r>
              <a:rPr lang="ru-RU" sz="1400" b="1" spc="-5" dirty="0" smtClean="0">
                <a:latin typeface="Arial"/>
                <a:cs typeface="Arial"/>
              </a:rPr>
              <a:t> Концессионное </a:t>
            </a:r>
            <a:r>
              <a:rPr lang="ru-RU" sz="1400" b="1" spc="-10" dirty="0" smtClean="0">
                <a:latin typeface="Arial"/>
                <a:cs typeface="Arial"/>
              </a:rPr>
              <a:t>соглашение </a:t>
            </a:r>
            <a:r>
              <a:rPr lang="ru-RU" sz="1400" b="1" dirty="0" smtClean="0">
                <a:latin typeface="Arial"/>
                <a:cs typeface="Arial"/>
              </a:rPr>
              <a:t>в </a:t>
            </a:r>
            <a:r>
              <a:rPr lang="ru-RU" sz="1400" b="1" spc="-10" dirty="0" smtClean="0">
                <a:latin typeface="Arial"/>
                <a:cs typeface="Arial"/>
              </a:rPr>
              <a:t>отношении объектов </a:t>
            </a:r>
            <a:r>
              <a:rPr lang="ru-RU" sz="1400" b="1" spc="-5" dirty="0" smtClean="0">
                <a:latin typeface="Arial"/>
                <a:cs typeface="Arial"/>
              </a:rPr>
              <a:t>наружного </a:t>
            </a:r>
            <a:r>
              <a:rPr lang="ru-RU" sz="1400" b="1" spc="-10" dirty="0" smtClean="0">
                <a:latin typeface="Arial"/>
                <a:cs typeface="Arial"/>
              </a:rPr>
              <a:t>осве</a:t>
            </a:r>
            <a:r>
              <a:rPr lang="ru-RU" sz="1400" b="1" dirty="0" smtClean="0">
                <a:latin typeface="Arial"/>
                <a:cs typeface="Arial"/>
              </a:rPr>
              <a:t>щения,</a:t>
            </a:r>
            <a:r>
              <a:rPr lang="ru-RU" sz="1400" b="1" spc="10" dirty="0" smtClean="0">
                <a:latin typeface="Arial"/>
                <a:cs typeface="Arial"/>
              </a:rPr>
              <a:t> </a:t>
            </a:r>
            <a:r>
              <a:rPr lang="ru-RU" sz="1400" b="1" spc="-15" dirty="0" smtClean="0">
                <a:latin typeface="Arial"/>
                <a:cs typeface="Arial"/>
              </a:rPr>
              <a:t>находящихся</a:t>
            </a:r>
            <a:r>
              <a:rPr lang="ru-RU" sz="1400" b="1" spc="10" dirty="0" smtClean="0">
                <a:latin typeface="Arial"/>
                <a:cs typeface="Arial"/>
              </a:rPr>
              <a:t> </a:t>
            </a:r>
            <a:r>
              <a:rPr lang="ru-RU" sz="1400" b="1" dirty="0" smtClean="0">
                <a:latin typeface="Arial"/>
                <a:cs typeface="Arial"/>
              </a:rPr>
              <a:t>в</a:t>
            </a:r>
            <a:r>
              <a:rPr lang="ru-RU" sz="1400" b="1" spc="10" dirty="0" smtClean="0">
                <a:latin typeface="Arial"/>
                <a:cs typeface="Arial"/>
              </a:rPr>
              <a:t> </a:t>
            </a:r>
            <a:r>
              <a:rPr lang="ru-RU" sz="1400" b="1" spc="-5" dirty="0" smtClean="0">
                <a:latin typeface="Arial"/>
                <a:cs typeface="Arial"/>
              </a:rPr>
              <a:t>муниципальной</a:t>
            </a:r>
            <a:r>
              <a:rPr lang="ru-RU" sz="1400" b="1" spc="-30" dirty="0" smtClean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собственности</a:t>
            </a:r>
            <a:r>
              <a:rPr lang="ru-RU" sz="1400" b="1" dirty="0" smtClean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Волгограда</a:t>
            </a:r>
            <a:endParaRPr lang="ru-RU" sz="140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11500"/>
              </a:lnSpc>
              <a:spcBef>
                <a:spcPts val="600"/>
              </a:spcBef>
              <a:buFontTx/>
              <a:buAutoNum type="arabicPeriod"/>
              <a:tabLst>
                <a:tab pos="232410" algn="l"/>
              </a:tabLst>
            </a:pPr>
            <a:r>
              <a:rPr lang="ru-RU" sz="1400" b="1" spc="-10" dirty="0" smtClean="0">
                <a:latin typeface="Arial"/>
                <a:cs typeface="Arial"/>
              </a:rPr>
              <a:t> Концессионное </a:t>
            </a:r>
            <a:r>
              <a:rPr lang="ru-RU" sz="1400" b="1" spc="-5" dirty="0" smtClean="0">
                <a:latin typeface="Arial"/>
                <a:cs typeface="Arial"/>
              </a:rPr>
              <a:t>соглашение </a:t>
            </a:r>
            <a:r>
              <a:rPr lang="ru-RU" sz="1400" b="1" dirty="0" smtClean="0">
                <a:latin typeface="Arial"/>
                <a:cs typeface="Arial"/>
              </a:rPr>
              <a:t>о </a:t>
            </a:r>
            <a:r>
              <a:rPr lang="ru-RU" sz="1400" b="1" spc="-5" dirty="0" smtClean="0">
                <a:latin typeface="Arial"/>
                <a:cs typeface="Arial"/>
              </a:rPr>
              <a:t>создании </a:t>
            </a:r>
            <a:r>
              <a:rPr lang="ru-RU" sz="1400" b="1" spc="-10" dirty="0" smtClean="0">
                <a:latin typeface="Arial"/>
                <a:cs typeface="Arial"/>
              </a:rPr>
              <a:t>объекта, </a:t>
            </a:r>
            <a:r>
              <a:rPr lang="ru-RU" sz="1400" b="1" spc="-15" dirty="0" smtClean="0">
                <a:latin typeface="Arial"/>
                <a:cs typeface="Arial"/>
              </a:rPr>
              <a:t>используемого </a:t>
            </a:r>
            <a:r>
              <a:rPr lang="ru-RU" sz="1400" b="1" spc="-10" dirty="0" smtClean="0">
                <a:latin typeface="Arial"/>
                <a:cs typeface="Arial"/>
              </a:rPr>
              <a:t>для </a:t>
            </a:r>
            <a:r>
              <a:rPr lang="ru-RU" sz="1400" b="1" spc="-5" dirty="0" smtClean="0">
                <a:latin typeface="Arial"/>
                <a:cs typeface="Arial"/>
              </a:rPr>
              <a:t> организации </a:t>
            </a:r>
            <a:r>
              <a:rPr lang="ru-RU" sz="1400" b="1" spc="-10" dirty="0" smtClean="0">
                <a:latin typeface="Arial"/>
                <a:cs typeface="Arial"/>
              </a:rPr>
              <a:t>отдыха граждан </a:t>
            </a:r>
            <a:r>
              <a:rPr lang="ru-RU" sz="1400" b="1" dirty="0" smtClean="0">
                <a:latin typeface="Arial"/>
                <a:cs typeface="Arial"/>
              </a:rPr>
              <a:t>и </a:t>
            </a:r>
            <a:r>
              <a:rPr lang="ru-RU" sz="1400" b="1" spc="-10" dirty="0" smtClean="0">
                <a:latin typeface="Arial"/>
                <a:cs typeface="Arial"/>
              </a:rPr>
              <a:t>туризма,</a:t>
            </a:r>
            <a:r>
              <a:rPr lang="ru-RU" sz="1400" b="1" dirty="0" smtClean="0">
                <a:latin typeface="Arial"/>
                <a:cs typeface="Arial"/>
              </a:rPr>
              <a:t> </a:t>
            </a:r>
            <a:r>
              <a:rPr lang="ru-RU" sz="1400" b="1" spc="-5" dirty="0" smtClean="0">
                <a:latin typeface="Arial"/>
                <a:cs typeface="Arial"/>
              </a:rPr>
              <a:t>"Центральный </a:t>
            </a:r>
            <a:r>
              <a:rPr lang="ru-RU" sz="1400" b="1" spc="-10" dirty="0" smtClean="0">
                <a:latin typeface="Arial"/>
                <a:cs typeface="Arial"/>
              </a:rPr>
              <a:t>парк </a:t>
            </a:r>
            <a:r>
              <a:rPr lang="ru-RU" sz="1400" b="1" spc="-15" dirty="0" smtClean="0">
                <a:latin typeface="Arial"/>
                <a:cs typeface="Arial"/>
              </a:rPr>
              <a:t>культуры </a:t>
            </a:r>
            <a:r>
              <a:rPr lang="ru-RU" sz="1400" b="1" spc="-10" dirty="0">
                <a:latin typeface="Arial"/>
                <a:cs typeface="Arial"/>
              </a:rPr>
              <a:t/>
            </a:r>
            <a:br>
              <a:rPr lang="ru-RU" sz="1400" b="1" spc="-10" dirty="0">
                <a:latin typeface="Arial"/>
                <a:cs typeface="Arial"/>
              </a:rPr>
            </a:br>
            <a:r>
              <a:rPr lang="ru-RU" sz="1400" b="1" dirty="0" smtClean="0">
                <a:latin typeface="Arial"/>
                <a:cs typeface="Arial"/>
              </a:rPr>
              <a:t>и</a:t>
            </a:r>
            <a:r>
              <a:rPr lang="ru-RU" sz="1400" b="1" spc="5" dirty="0" smtClean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отдыха",</a:t>
            </a:r>
            <a:r>
              <a:rPr lang="ru-RU" sz="1400" b="1" spc="15" dirty="0" smtClean="0">
                <a:latin typeface="Arial"/>
                <a:cs typeface="Arial"/>
              </a:rPr>
              <a:t> </a:t>
            </a:r>
            <a:r>
              <a:rPr lang="ru-RU" sz="1400" b="1" spc="-15" dirty="0" smtClean="0">
                <a:latin typeface="Arial"/>
                <a:cs typeface="Arial"/>
              </a:rPr>
              <a:t>расположенного</a:t>
            </a:r>
            <a:r>
              <a:rPr lang="ru-RU" sz="1400" b="1" spc="-30" dirty="0" smtClean="0">
                <a:latin typeface="Arial"/>
                <a:cs typeface="Arial"/>
              </a:rPr>
              <a:t> </a:t>
            </a:r>
            <a:r>
              <a:rPr lang="ru-RU" sz="1400" b="1" spc="5" dirty="0" smtClean="0">
                <a:latin typeface="Arial"/>
                <a:cs typeface="Arial"/>
              </a:rPr>
              <a:t>по</a:t>
            </a:r>
            <a:r>
              <a:rPr lang="ru-RU" sz="1400" b="1" spc="-25" dirty="0" smtClean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адресу:</a:t>
            </a:r>
            <a:r>
              <a:rPr lang="ru-RU" sz="1400" b="1" spc="10" dirty="0" smtClean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Волгоград,</a:t>
            </a:r>
            <a:r>
              <a:rPr lang="ru-RU" sz="1400" b="1" spc="10" dirty="0" smtClean="0">
                <a:latin typeface="Arial"/>
                <a:cs typeface="Arial"/>
              </a:rPr>
              <a:t> </a:t>
            </a:r>
            <a:r>
              <a:rPr lang="ru-RU" sz="1400" b="1" spc="-20" dirty="0" smtClean="0">
                <a:latin typeface="Arial"/>
                <a:cs typeface="Arial"/>
              </a:rPr>
              <a:t>ул.</a:t>
            </a:r>
            <a:r>
              <a:rPr lang="ru-RU" sz="1400" b="1" spc="15" dirty="0" smtClean="0">
                <a:latin typeface="Arial"/>
                <a:cs typeface="Arial"/>
              </a:rPr>
              <a:t> </a:t>
            </a:r>
            <a:r>
              <a:rPr lang="ru-RU" sz="1400" b="1" spc="-5" dirty="0" smtClean="0">
                <a:latin typeface="Arial"/>
                <a:cs typeface="Arial"/>
              </a:rPr>
              <a:t>Батальонная,</a:t>
            </a:r>
            <a:r>
              <a:rPr lang="ru-RU" sz="1400" b="1" spc="-30" dirty="0" smtClean="0">
                <a:latin typeface="Arial"/>
                <a:cs typeface="Arial"/>
              </a:rPr>
              <a:t> </a:t>
            </a:r>
            <a:r>
              <a:rPr lang="ru-RU" sz="1400" b="1" dirty="0" smtClean="0">
                <a:latin typeface="Arial"/>
                <a:cs typeface="Arial"/>
              </a:rPr>
              <a:t>4</a:t>
            </a:r>
          </a:p>
          <a:p>
            <a:pPr marL="12700" marR="9525" algn="just">
              <a:lnSpc>
                <a:spcPct val="110800"/>
              </a:lnSpc>
              <a:spcBef>
                <a:spcPts val="600"/>
              </a:spcBef>
              <a:buAutoNum type="arabicPeriod"/>
              <a:tabLst>
                <a:tab pos="218440" algn="l"/>
              </a:tabLst>
            </a:pPr>
            <a:r>
              <a:rPr lang="ru-RU" sz="1400" b="1" spc="-10" dirty="0" smtClean="0">
                <a:latin typeface="Arial"/>
                <a:cs typeface="Arial"/>
              </a:rPr>
              <a:t> </a:t>
            </a:r>
            <a:r>
              <a:rPr lang="ru-RU" sz="1400" b="1" spc="-10" dirty="0">
                <a:latin typeface="Arial"/>
                <a:cs typeface="Arial"/>
              </a:rPr>
              <a:t>Концессионное соглашение </a:t>
            </a:r>
            <a:r>
              <a:rPr lang="ru-RU" sz="1400" b="1" spc="-10" dirty="0" smtClean="0">
                <a:latin typeface="Arial"/>
                <a:cs typeface="Arial"/>
              </a:rPr>
              <a:t>в </a:t>
            </a:r>
            <a:r>
              <a:rPr lang="ru-RU" sz="1400" b="1" spc="-10" dirty="0">
                <a:latin typeface="Arial"/>
                <a:cs typeface="Arial"/>
              </a:rPr>
              <a:t>отношении объекта, используемого для организации отдыха граждан и туризма, - парка "Дружба: Волгоград-Баку", расположенного на земельном участке с кадастровым номером 34:34:040010:1554 по адресу: г. Волгоград, ул. Батальонная, </a:t>
            </a:r>
            <a:r>
              <a:rPr lang="ru-RU" sz="1400" b="1" spc="-10" dirty="0" smtClean="0">
                <a:latin typeface="Arial"/>
                <a:cs typeface="Arial"/>
              </a:rPr>
              <a:t>4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" y="4124197"/>
            <a:ext cx="822325" cy="9607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060293"/>
            <a:ext cx="6051550" cy="10714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15199"/>
              </a:lnSpc>
              <a:spcBef>
                <a:spcPts val="75"/>
              </a:spcBef>
            </a:pPr>
            <a:r>
              <a:rPr sz="1500" b="1" dirty="0">
                <a:latin typeface="Arial"/>
                <a:cs typeface="Arial"/>
              </a:rPr>
              <a:t>1.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lang="ru-RU" sz="1500" b="1" spc="-5" dirty="0" smtClean="0">
                <a:latin typeface="Arial"/>
                <a:cs typeface="Arial"/>
              </a:rPr>
              <a:t>Концессионное соглашение в отношении системы коммунальной инфраструктуры (централизованных систем холодного водоснабжения и водоотведения Волгограда, закрепленных на праве хозяйственного ведения)</a:t>
            </a:r>
            <a:endParaRPr sz="15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14479"/>
              </p:ext>
            </p:extLst>
          </p:nvPr>
        </p:nvGraphicFramePr>
        <p:xfrm>
          <a:off x="372109" y="4326127"/>
          <a:ext cx="6235065" cy="5343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035"/>
                <a:gridCol w="5193030"/>
              </a:tblGrid>
              <a:tr h="1389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algn="just">
                        <a:lnSpc>
                          <a:spcPts val="2025"/>
                        </a:lnSpc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8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0805" marR="121285" algn="just">
                        <a:lnSpc>
                          <a:spcPct val="95800"/>
                        </a:lnSpc>
                        <a:spcBef>
                          <a:spcPts val="1620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Проект</a:t>
                      </a:r>
                      <a:r>
                        <a:rPr sz="1400" spc="3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предполагает</a:t>
                      </a:r>
                      <a:r>
                        <a:rPr sz="1400" spc="7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создание,</a:t>
                      </a:r>
                      <a:r>
                        <a:rPr sz="1400" spc="7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реконструкцию</a:t>
                      </a:r>
                      <a:r>
                        <a:rPr sz="1400" spc="6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 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эксплуатацию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водоснабжения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водоотведения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достижение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установленных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концессионном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соглашении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плановых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показателей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деятельности.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2082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algn="just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ЦЕЛИ</a:t>
                      </a:r>
                      <a:r>
                        <a:rPr sz="18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ЗАДАЧИ</a:t>
                      </a:r>
                      <a:r>
                        <a:rPr sz="18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0805" marR="123825" algn="just">
                        <a:lnSpc>
                          <a:spcPts val="1620"/>
                        </a:lnSpc>
                        <a:spcBef>
                          <a:spcPts val="1655"/>
                        </a:spcBef>
                        <a:buChar char="-"/>
                        <a:tabLst>
                          <a:tab pos="233045" algn="l"/>
                        </a:tabLst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обеспечить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проектирование,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создание, </a:t>
                      </a:r>
                      <a:r>
                        <a:rPr sz="1400" spc="-20" dirty="0" err="1" smtClean="0">
                          <a:latin typeface="Microsoft Sans Serif"/>
                          <a:cs typeface="Microsoft Sans Serif"/>
                        </a:rPr>
                        <a:t>реконструкцию</a:t>
                      </a:r>
                      <a:r>
                        <a:rPr lang="ru-RU" sz="1400" spc="-20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20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ввод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эксплуатацию объектов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соглашения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25" dirty="0" err="1">
                          <a:latin typeface="Microsoft Sans Serif"/>
                          <a:cs typeface="Microsoft Sans Serif"/>
                        </a:rPr>
                        <a:t>рамках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2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2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предельного</a:t>
                      </a:r>
                      <a:r>
                        <a:rPr sz="1400" spc="3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объема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инвестиций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установленные</a:t>
                      </a:r>
                      <a:r>
                        <a:rPr sz="14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сроки;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 marL="191770" indent="-100965" algn="just">
                        <a:lnSpc>
                          <a:spcPts val="1510"/>
                        </a:lnSpc>
                        <a:buChar char="-"/>
                        <a:tabLst>
                          <a:tab pos="191770" algn="l"/>
                        </a:tabLst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обеспечить</a:t>
                      </a:r>
                      <a:r>
                        <a:rPr sz="14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системы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водоснабжения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50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50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3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водо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отведения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;</a:t>
                      </a:r>
                    </a:p>
                    <a:p>
                      <a:pPr marL="90805" marR="121285" algn="just">
                        <a:lnSpc>
                          <a:spcPts val="1580"/>
                        </a:lnSpc>
                        <a:spcBef>
                          <a:spcPts val="110"/>
                        </a:spcBef>
                        <a:buChar char="-"/>
                        <a:tabLst>
                          <a:tab pos="214629" algn="l"/>
                        </a:tabLst>
                      </a:pP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гарантировать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поставку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коммунального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ресурса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потреби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телям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.</a:t>
                      </a:r>
                    </a:p>
                  </a:txBody>
                  <a:tcPr marL="0" marR="0" marT="84455" marB="0"/>
                </a:tc>
              </a:tr>
              <a:tr h="977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800" b="1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58</a:t>
                      </a:r>
                      <a:r>
                        <a:rPr lang="ru-RU" sz="14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029,4</a:t>
                      </a:r>
                      <a:r>
                        <a:rPr sz="1400" spc="-3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рублей</a:t>
                      </a:r>
                    </a:p>
                  </a:txBody>
                  <a:tcPr marL="0" marR="0" marT="74295" marB="0"/>
                </a:tc>
              </a:tr>
              <a:tr h="894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800" b="1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400" spc="40" dirty="0" smtClean="0">
                          <a:latin typeface="Microsoft Sans Serif"/>
                          <a:cs typeface="Microsoft Sans Serif"/>
                        </a:rPr>
                        <a:t>2015–204</a:t>
                      </a:r>
                      <a:r>
                        <a:rPr lang="ru-RU" sz="1400" spc="40" dirty="0" smtClean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400" spc="-2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годы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  <a:t>29</a:t>
                      </a:r>
                      <a:r>
                        <a:rPr sz="1400" spc="-2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лет)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138017"/>
            <a:ext cx="6059170" cy="10463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1500"/>
              </a:lnSpc>
              <a:spcBef>
                <a:spcPts val="95"/>
              </a:spcBef>
            </a:pPr>
            <a:r>
              <a:rPr sz="1500" b="1" dirty="0">
                <a:latin typeface="Arial"/>
                <a:cs typeface="Arial"/>
              </a:rPr>
              <a:t>2. </a:t>
            </a:r>
            <a:r>
              <a:rPr sz="1500" b="1" spc="-10" dirty="0">
                <a:latin typeface="Arial"/>
                <a:cs typeface="Arial"/>
              </a:rPr>
              <a:t>Концессионное соглашение </a:t>
            </a:r>
            <a:r>
              <a:rPr sz="1500" b="1" dirty="0">
                <a:latin typeface="Arial"/>
                <a:cs typeface="Arial"/>
              </a:rPr>
              <a:t>в </a:t>
            </a:r>
            <a:r>
              <a:rPr sz="1500" b="1" spc="-5" dirty="0">
                <a:latin typeface="Arial"/>
                <a:cs typeface="Arial"/>
              </a:rPr>
              <a:t>отношении </a:t>
            </a:r>
            <a:r>
              <a:rPr sz="1500" b="1" dirty="0">
                <a:latin typeface="Arial"/>
                <a:cs typeface="Arial"/>
              </a:rPr>
              <a:t>системы </a:t>
            </a:r>
            <a:r>
              <a:rPr sz="1500" b="1" spc="-10" dirty="0">
                <a:latin typeface="Arial"/>
                <a:cs typeface="Arial"/>
              </a:rPr>
              <a:t>коммунальной </a:t>
            </a:r>
            <a:r>
              <a:rPr sz="1500" b="1" spc="-37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инфраструктуры, </a:t>
            </a:r>
            <a:r>
              <a:rPr sz="1500" b="1" spc="-10" dirty="0" err="1" smtClean="0">
                <a:latin typeface="Arial"/>
                <a:cs typeface="Arial"/>
              </a:rPr>
              <a:t>находящ</a:t>
            </a:r>
            <a:r>
              <a:rPr lang="ru-RU" sz="1500" b="1" spc="-10" dirty="0" smtClean="0">
                <a:latin typeface="Arial"/>
                <a:cs typeface="Arial"/>
              </a:rPr>
              <a:t>ей</a:t>
            </a:r>
            <a:r>
              <a:rPr sz="1500" b="1" spc="-10" dirty="0" err="1" smtClean="0">
                <a:latin typeface="Arial"/>
                <a:cs typeface="Arial"/>
              </a:rPr>
              <a:t>ся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в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собственности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муниципального </a:t>
            </a:r>
            <a:r>
              <a:rPr sz="1500" b="1" spc="-5" dirty="0">
                <a:latin typeface="Arial"/>
                <a:cs typeface="Arial"/>
              </a:rPr>
              <a:t> образования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городской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округ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город-герой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Волгоград</a:t>
            </a:r>
            <a:endParaRPr sz="15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83844"/>
              </p:ext>
            </p:extLst>
          </p:nvPr>
        </p:nvGraphicFramePr>
        <p:xfrm>
          <a:off x="380365" y="4186300"/>
          <a:ext cx="6221728" cy="5795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619"/>
                <a:gridCol w="5198109"/>
              </a:tblGrid>
              <a:tr h="3926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algn="just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8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0965" marR="120650" algn="just">
                        <a:lnSpc>
                          <a:spcPct val="100499"/>
                        </a:lnSpc>
                        <a:spcBef>
                          <a:spcPts val="1585"/>
                        </a:spcBef>
                      </a:pP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Проектирование, создание, реконструкция и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ввод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/>
                      </a:r>
                      <a:b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</a:b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в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эксплуатацию</a:t>
                      </a:r>
                      <a:r>
                        <a:rPr lang="ru-RU" sz="1400" spc="-10" baseline="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системы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теплоснабжения и горячего водоснабжения и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достижение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установленных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/>
                      </a:r>
                      <a:b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</a:b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в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концессионном соглашении плановых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показателей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деятельности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. Согласно концессионному соглашению,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концессионер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обязуется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создать и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обеспечить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в том числе:</a:t>
                      </a:r>
                    </a:p>
                    <a:p>
                      <a:pPr marL="100965" marR="123189" algn="just">
                        <a:lnSpc>
                          <a:spcPct val="99200"/>
                        </a:lnSpc>
                        <a:buChar char="-"/>
                        <a:tabLst>
                          <a:tab pos="210820" algn="l"/>
                        </a:tabLst>
                      </a:pP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магистральные, разводящие и квартальные сети теплоснабжения,  автоматизированные системы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учета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/>
                      </a:r>
                      <a:b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</a:b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и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управления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распределением</a:t>
                      </a:r>
                      <a:r>
                        <a:rPr lang="ru-RU" sz="1400" spc="-10" baseline="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и 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реализацией тепловой энергии и горячей воды;</a:t>
                      </a:r>
                    </a:p>
                    <a:p>
                      <a:pPr marL="100965" marR="125095" algn="just">
                        <a:lnSpc>
                          <a:spcPts val="1370"/>
                        </a:lnSpc>
                        <a:spcBef>
                          <a:spcPts val="35"/>
                        </a:spcBef>
                        <a:buChar char="-"/>
                        <a:tabLst>
                          <a:tab pos="210820" algn="l"/>
                        </a:tabLst>
                      </a:pP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улучшение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показателей качества ГВС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за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счет</a:t>
                      </a:r>
                      <a:r>
                        <a:rPr lang="ru-RU" sz="1400" spc="-10" baseline="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восстановления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рециркуляционных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трубопроводов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/>
                      </a:r>
                      <a:b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</a:b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или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установки ЦТП (ИТП) 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в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соответствии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с утвержденной схемой теплоснабжения, замещение (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частичное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/>
                      </a:r>
                      <a:b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</a:b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или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полное) тепловой нагрузки зоны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энергообъекта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/>
                      </a:r>
                      <a:b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</a:b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ГУП ВОСХП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"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Заря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"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.</a:t>
                      </a:r>
                      <a:endParaRPr sz="1400" spc="-10" dirty="0">
                        <a:solidFill>
                          <a:schemeClr val="tx1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 marL="0" marR="0" marT="26034" marB="0"/>
                </a:tc>
              </a:tr>
              <a:tr h="980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800" b="1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400" spc="15" dirty="0" smtClean="0">
                          <a:latin typeface="Microsoft Sans Serif"/>
                          <a:cs typeface="Microsoft Sans Serif"/>
                        </a:rPr>
                        <a:t>29</a:t>
                      </a:r>
                      <a:r>
                        <a:rPr lang="ru-RU" sz="1400" spc="1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5" dirty="0" smtClean="0">
                          <a:latin typeface="Microsoft Sans Serif"/>
                          <a:cs typeface="Microsoft Sans Serif"/>
                        </a:rPr>
                        <a:t>573,7 </a:t>
                      </a:r>
                      <a:r>
                        <a:rPr sz="1400" spc="20" dirty="0"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4295" marB="0"/>
                </a:tc>
              </a:tr>
              <a:tr h="888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800" b="1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2016–2046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годы</a:t>
                      </a:r>
                      <a:r>
                        <a:rPr sz="14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(30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20" dirty="0">
                          <a:latin typeface="Microsoft Sans Serif"/>
                          <a:cs typeface="Microsoft Sans Serif"/>
                        </a:rPr>
                        <a:t>лет)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874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88893"/>
            <a:ext cx="6048375" cy="79650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14199"/>
              </a:lnSpc>
              <a:spcBef>
                <a:spcPts val="55"/>
              </a:spcBef>
            </a:pPr>
            <a:r>
              <a:rPr sz="1500" b="1" dirty="0">
                <a:latin typeface="Arial"/>
                <a:cs typeface="Arial"/>
              </a:rPr>
              <a:t>3.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25" dirty="0">
                <a:latin typeface="Arial"/>
                <a:cs typeface="Arial"/>
              </a:rPr>
              <a:t>Концессионное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соглашение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в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отношении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объектов </a:t>
            </a:r>
            <a:r>
              <a:rPr sz="1500" b="1" spc="-420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наружного </a:t>
            </a:r>
            <a:r>
              <a:rPr sz="1500" b="1" spc="20" dirty="0">
                <a:latin typeface="Arial"/>
                <a:cs typeface="Arial"/>
              </a:rPr>
              <a:t>освещения, </a:t>
            </a:r>
            <a:r>
              <a:rPr sz="1500" b="1" spc="15" dirty="0">
                <a:latin typeface="Arial"/>
                <a:cs typeface="Arial"/>
              </a:rPr>
              <a:t>находящихся </a:t>
            </a:r>
            <a:r>
              <a:rPr sz="1500" b="1" spc="20" dirty="0">
                <a:latin typeface="Arial"/>
                <a:cs typeface="Arial"/>
              </a:rPr>
              <a:t>в </a:t>
            </a:r>
            <a:r>
              <a:rPr sz="1500" b="1" spc="25" dirty="0" err="1">
                <a:latin typeface="Arial"/>
                <a:cs typeface="Arial"/>
              </a:rPr>
              <a:t>муниципальной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lang="ru-RU" sz="1500" b="1" spc="25" dirty="0" smtClean="0">
                <a:latin typeface="Arial"/>
                <a:cs typeface="Arial"/>
              </a:rPr>
              <a:t/>
            </a:r>
            <a:br>
              <a:rPr lang="ru-RU" sz="1500" b="1" spc="25" dirty="0" smtClean="0">
                <a:latin typeface="Arial"/>
                <a:cs typeface="Arial"/>
              </a:rPr>
            </a:br>
            <a:r>
              <a:rPr sz="1500" b="1" spc="10" dirty="0" err="1" smtClean="0">
                <a:latin typeface="Arial"/>
                <a:cs typeface="Arial"/>
              </a:rPr>
              <a:t>соб</a:t>
            </a:r>
            <a:r>
              <a:rPr sz="1500" b="1" spc="15" dirty="0" err="1" smtClean="0">
                <a:latin typeface="Arial"/>
                <a:cs typeface="Arial"/>
              </a:rPr>
              <a:t>ственности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Волгограда</a:t>
            </a:r>
            <a:endParaRPr sz="15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96510"/>
              </p:ext>
            </p:extLst>
          </p:nvPr>
        </p:nvGraphicFramePr>
        <p:xfrm>
          <a:off x="382904" y="4464430"/>
          <a:ext cx="6226174" cy="5706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0444"/>
                <a:gridCol w="5205730"/>
              </a:tblGrid>
              <a:tr h="3701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 algn="just">
                        <a:lnSpc>
                          <a:spcPts val="1860"/>
                        </a:lnSpc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5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01600" marR="120014" algn="just">
                        <a:lnSpc>
                          <a:spcPct val="9610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Проект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предполагает создание (не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менее) 3976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опор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4144</a:t>
                      </a:r>
                      <a:r>
                        <a:rPr lang="ru-RU" sz="1400" spc="-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светильников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90</a:t>
                      </a:r>
                      <a:r>
                        <a:rPr sz="1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автоматизированных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пунктов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питания,</a:t>
                      </a:r>
                      <a:r>
                        <a:rPr sz="14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мо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де</a:t>
                      </a:r>
                      <a:r>
                        <a:rPr sz="1400" spc="-30" dirty="0" err="1" smtClean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15" dirty="0" err="1" smtClean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lang="ru-RU" sz="1400" spc="0" dirty="0" smtClean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400" spc="-9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ри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ых</a:t>
                      </a:r>
                      <a:r>
                        <a:rPr sz="1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ил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 err="1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400" spc="5" dirty="0" err="1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 err="1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30" dirty="0" err="1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15" dirty="0" err="1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-30" dirty="0" err="1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 err="1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lang="ru-RU" sz="1400" spc="-7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5" dirty="0" err="1" smtClean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7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5" dirty="0" err="1" smtClean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30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диодные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объеме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не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менее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2556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светоточек, </a:t>
                      </a:r>
                      <a:r>
                        <a:rPr sz="1400" spc="-25" dirty="0" err="1" smtClean="0">
                          <a:latin typeface="Microsoft Sans Serif"/>
                          <a:cs typeface="Microsoft Sans Serif"/>
                        </a:rPr>
                        <a:t>замен</a:t>
                      </a:r>
                      <a:r>
                        <a:rPr lang="ru-RU" sz="1400" spc="-25" dirty="0" smtClean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400" spc="-2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желе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зобетонных</a:t>
                      </a:r>
                      <a:r>
                        <a:rPr sz="1400" spc="-7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опор</a:t>
                      </a:r>
                      <a:r>
                        <a:rPr sz="14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металлические</a:t>
                      </a:r>
                      <a:r>
                        <a:rPr sz="14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объеме</a:t>
                      </a:r>
                      <a:r>
                        <a:rPr sz="1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4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1998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штук.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101600" marR="122555" algn="just">
                        <a:lnSpc>
                          <a:spcPct val="95900"/>
                        </a:lnSpc>
                      </a:pP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Кроме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того,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рамках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концессионного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соглашения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планиру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ется</a:t>
                      </a:r>
                      <a:r>
                        <a:rPr sz="1400" spc="-5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замена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существующей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системы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управления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наружным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освещением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на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новую с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расширенными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возможностями, </a:t>
                      </a:r>
                      <a:r>
                        <a:rPr sz="1400" spc="-30" dirty="0" err="1" smtClean="0"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торая</a:t>
                      </a:r>
                      <a:r>
                        <a:rPr sz="1400" spc="-7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обеспечивает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автоматизированное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управление</a:t>
                      </a:r>
                      <a:r>
                        <a:rPr sz="14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 smtClean="0">
                          <a:latin typeface="Microsoft Sans Serif"/>
                          <a:cs typeface="Microsoft Sans Serif"/>
                        </a:rPr>
                        <a:t>кон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троль</a:t>
                      </a:r>
                      <a:r>
                        <a:rPr sz="1400" spc="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освещения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до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уровня отдельного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светильника, </a:t>
                      </a:r>
                      <a:r>
                        <a:rPr sz="1400" spc="-35" dirty="0" err="1" smtClean="0">
                          <a:latin typeface="Microsoft Sans Serif"/>
                          <a:cs typeface="Microsoft Sans Serif"/>
                        </a:rPr>
                        <a:t>гибко</a:t>
                      </a:r>
                      <a:r>
                        <a:rPr lang="ru-RU" sz="1400" spc="-3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управляет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 err="1">
                          <a:latin typeface="Microsoft Sans Serif"/>
                          <a:cs typeface="Microsoft Sans Serif"/>
                        </a:rPr>
                        <a:t>режимами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освещ</a:t>
                      </a:r>
                      <a:r>
                        <a:rPr lang="ru-RU" sz="1400" spc="-5" dirty="0" smtClean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нности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(диммирование)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отвечает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требованиям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энерго</a:t>
                      </a:r>
                      <a: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эффективности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. </a:t>
                      </a:r>
                      <a:r>
                        <a:rPr sz="1400" spc="-20" dirty="0" err="1">
                          <a:latin typeface="Microsoft Sans Serif"/>
                          <a:cs typeface="Microsoft Sans Serif"/>
                        </a:rPr>
                        <a:t>Изменения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кос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нутся</a:t>
                      </a:r>
                      <a:r>
                        <a:rPr sz="1400" spc="1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164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пунктов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питания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освещения.</a:t>
                      </a:r>
                    </a:p>
                  </a:txBody>
                  <a:tcPr marL="0" marR="0" marT="0" marB="0"/>
                </a:tc>
              </a:tr>
              <a:tr h="10805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5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943,9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млн.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6055" marB="0"/>
                </a:tc>
              </a:tr>
              <a:tr h="892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55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55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40" dirty="0">
                          <a:latin typeface="Microsoft Sans Serif"/>
                          <a:cs typeface="Microsoft Sans Serif"/>
                        </a:rPr>
                        <a:t>2018–2033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годы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(15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лет)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017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56889"/>
            <a:ext cx="6049645" cy="105964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14199"/>
              </a:lnSpc>
              <a:spcBef>
                <a:spcPts val="55"/>
              </a:spcBef>
            </a:pPr>
            <a:r>
              <a:rPr sz="1500" b="1" dirty="0">
                <a:latin typeface="Arial"/>
                <a:cs typeface="Arial"/>
              </a:rPr>
              <a:t>4. </a:t>
            </a:r>
            <a:r>
              <a:rPr sz="1500" b="1" spc="25" dirty="0">
                <a:latin typeface="Arial"/>
                <a:cs typeface="Arial"/>
              </a:rPr>
              <a:t>Концессионное </a:t>
            </a:r>
            <a:r>
              <a:rPr sz="1500" b="1" spc="20" dirty="0">
                <a:latin typeface="Arial"/>
                <a:cs typeface="Arial"/>
              </a:rPr>
              <a:t>соглашение о создании объекта, </a:t>
            </a:r>
            <a:r>
              <a:rPr lang="ru-RU" sz="1500" b="1" spc="20" dirty="0" smtClean="0">
                <a:latin typeface="Arial"/>
                <a:cs typeface="Arial"/>
              </a:rPr>
              <a:t/>
            </a:r>
            <a:br>
              <a:rPr lang="ru-RU" sz="1500" b="1" spc="20" dirty="0" smtClean="0">
                <a:latin typeface="Arial"/>
                <a:cs typeface="Arial"/>
              </a:rPr>
            </a:br>
            <a:r>
              <a:rPr sz="1500" b="1" spc="15" dirty="0" err="1" smtClean="0">
                <a:latin typeface="Arial"/>
                <a:cs typeface="Arial"/>
              </a:rPr>
              <a:t>исполь</a:t>
            </a:r>
            <a:r>
              <a:rPr sz="1500" b="1" dirty="0" err="1" smtClean="0">
                <a:latin typeface="Arial"/>
                <a:cs typeface="Arial"/>
              </a:rPr>
              <a:t>зуемого</a:t>
            </a:r>
            <a:r>
              <a:rPr sz="1500" b="1" dirty="0" smtClean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для организации отдыха граждан и туризма, </a:t>
            </a:r>
            <a:r>
              <a:rPr sz="1500" b="1" spc="25" dirty="0">
                <a:latin typeface="Arial"/>
                <a:cs typeface="Arial"/>
              </a:rPr>
              <a:t>"</a:t>
            </a:r>
            <a:r>
              <a:rPr sz="1500" b="1" spc="25" dirty="0" err="1" smtClean="0">
                <a:latin typeface="Arial"/>
                <a:cs typeface="Arial"/>
              </a:rPr>
              <a:t>Цен</a:t>
            </a:r>
            <a:r>
              <a:rPr sz="1500" b="1" spc="20" dirty="0" err="1" smtClean="0">
                <a:latin typeface="Arial"/>
                <a:cs typeface="Arial"/>
              </a:rPr>
              <a:t>тральный</a:t>
            </a:r>
            <a:r>
              <a:rPr sz="1500" b="1" spc="-45" dirty="0" smtClean="0">
                <a:latin typeface="Arial"/>
                <a:cs typeface="Arial"/>
              </a:rPr>
              <a:t> </a:t>
            </a:r>
            <a:r>
              <a:rPr sz="1500" b="1" spc="25" dirty="0">
                <a:latin typeface="Arial"/>
                <a:cs typeface="Arial"/>
              </a:rPr>
              <a:t>парк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5" dirty="0">
                <a:latin typeface="Arial"/>
                <a:cs typeface="Arial"/>
              </a:rPr>
              <a:t>культуры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и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отдыха",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15" dirty="0" err="1" smtClean="0">
                <a:latin typeface="Arial"/>
                <a:cs typeface="Arial"/>
              </a:rPr>
              <a:t>расположенного</a:t>
            </a:r>
            <a:r>
              <a:rPr lang="ru-RU" sz="1500" b="1" spc="-35" dirty="0">
                <a:latin typeface="Arial"/>
                <a:cs typeface="Arial"/>
              </a:rPr>
              <a:t/>
            </a:r>
            <a:br>
              <a:rPr lang="ru-RU" sz="1500" b="1" spc="-35" dirty="0">
                <a:latin typeface="Arial"/>
                <a:cs typeface="Arial"/>
              </a:rPr>
            </a:br>
            <a:r>
              <a:rPr sz="1500" b="1" spc="25" dirty="0" err="1" smtClean="0">
                <a:latin typeface="Arial"/>
                <a:cs typeface="Arial"/>
              </a:rPr>
              <a:t>по</a:t>
            </a:r>
            <a:r>
              <a:rPr sz="1500" b="1" spc="-35" dirty="0" smtClean="0">
                <a:latin typeface="Arial"/>
                <a:cs typeface="Arial"/>
              </a:rPr>
              <a:t> </a:t>
            </a:r>
            <a:r>
              <a:rPr sz="1500" b="1" spc="10" dirty="0" err="1" smtClean="0">
                <a:latin typeface="Arial"/>
                <a:cs typeface="Arial"/>
              </a:rPr>
              <a:t>ад</a:t>
            </a:r>
            <a:r>
              <a:rPr sz="1500" b="1" spc="5" dirty="0" err="1" smtClean="0">
                <a:latin typeface="Arial"/>
                <a:cs typeface="Arial"/>
              </a:rPr>
              <a:t>ресу</a:t>
            </a:r>
            <a:r>
              <a:rPr sz="1500" b="1" spc="5" dirty="0">
                <a:latin typeface="Arial"/>
                <a:cs typeface="Arial"/>
              </a:rPr>
              <a:t>: </a:t>
            </a:r>
            <a:r>
              <a:rPr sz="1500" b="1" spc="20" dirty="0">
                <a:latin typeface="Arial"/>
                <a:cs typeface="Arial"/>
              </a:rPr>
              <a:t>Волгоград,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ул.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Батальонная,</a:t>
            </a:r>
            <a:r>
              <a:rPr sz="1500" b="1" spc="100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327924"/>
              </p:ext>
            </p:extLst>
          </p:nvPr>
        </p:nvGraphicFramePr>
        <p:xfrm>
          <a:off x="357504" y="4686553"/>
          <a:ext cx="6254750" cy="5412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0290"/>
                <a:gridCol w="5204460"/>
              </a:tblGrid>
              <a:tr h="3503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 algn="just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5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7155" marR="119380" algn="just">
                        <a:lnSpc>
                          <a:spcPct val="958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Создание современного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паркового 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комплекса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Волгограда,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который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призван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стать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одной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главных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достопримеча-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тельностей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города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местом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притяжения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граждан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гостей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города.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соответствии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400" spc="-20" dirty="0" err="1">
                          <a:latin typeface="Microsoft Sans Serif"/>
                          <a:cs typeface="Microsoft Sans Serif"/>
                        </a:rPr>
                        <a:t>заключенным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оглашением</a:t>
                      </a:r>
                      <a:r>
                        <a:rPr sz="1400" spc="-1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пред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полагается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создание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следующих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объектов: </a:t>
                      </a:r>
                      <a:r>
                        <a:rPr sz="1400" spc="-25" dirty="0" err="1">
                          <a:latin typeface="Microsoft Sans Serif"/>
                          <a:cs typeface="Microsoft Sans Serif"/>
                        </a:rPr>
                        <a:t>Колесо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обозре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ния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,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Мемориал ВОВ, Входная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группа, </a:t>
                      </a:r>
                      <a:r>
                        <a:rPr sz="1400" spc="-20" dirty="0" err="1">
                          <a:latin typeface="Microsoft Sans Serif"/>
                          <a:cs typeface="Microsoft Sans Serif"/>
                        </a:rPr>
                        <a:t>Зона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20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20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lang="ru-RU" sz="1400" dirty="0" smtClean="0">
                          <a:latin typeface="Microsoft Sans Serif"/>
                          <a:cs typeface="Microsoft Sans Serif"/>
                        </a:rPr>
                        <a:t>"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Этно-мир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 err="1" smtClean="0">
                          <a:latin typeface="Microsoft Sans Serif"/>
                          <a:cs typeface="Microsoft Sans Serif"/>
                        </a:rPr>
                        <a:t>каза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чий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хуторок</a:t>
                      </a:r>
                      <a: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  <a:t>"</a:t>
                      </a:r>
                      <a:r>
                        <a:rPr sz="1400" spc="-15" dirty="0" smtClean="0">
                          <a:latin typeface="Microsoft Sans Serif"/>
                          <a:cs typeface="Microsoft Sans Serif"/>
                        </a:rPr>
                        <a:t>,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Зона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спорта,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Представительство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городов-побратимов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,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Зона детских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аттракционов, Зона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молодежных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семейных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аттракционов,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Зона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водных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аттракционов, 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Поли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техническая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>
                          <a:latin typeface="Microsoft Sans Serif"/>
                          <a:cs typeface="Microsoft Sans Serif"/>
                        </a:rPr>
                        <a:t>экспозиция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  <a:t>"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Нобелевский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 smtClean="0">
                          <a:latin typeface="Microsoft Sans Serif"/>
                          <a:cs typeface="Microsoft Sans Serif"/>
                        </a:rPr>
                        <a:t>городок</a:t>
                      </a:r>
                      <a:r>
                        <a:rPr lang="ru-RU" sz="1400" spc="-20" smtClean="0">
                          <a:latin typeface="Microsoft Sans Serif"/>
                          <a:cs typeface="Microsoft Sans Serif"/>
                        </a:rPr>
                        <a:t>"</a:t>
                      </a:r>
                      <a:r>
                        <a:rPr sz="1400" spc="-20" smtClean="0">
                          <a:latin typeface="Microsoft Sans Serif"/>
                          <a:cs typeface="Microsoft Sans Serif"/>
                        </a:rPr>
                        <a:t>, </a:t>
                      </a: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Зона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него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открытого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театра,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Зона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временных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выставок, </a:t>
                      </a:r>
                      <a:r>
                        <a:rPr sz="1400" spc="-20" dirty="0" err="1" smtClean="0">
                          <a:latin typeface="Microsoft Sans Serif"/>
                          <a:cs typeface="Microsoft Sans Serif"/>
                        </a:rPr>
                        <a:t>Парко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вочные</a:t>
                      </a:r>
                      <a:r>
                        <a:rPr lang="ru-RU" sz="140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площадки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, Техническая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зона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обслуживания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аттрак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ционов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4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Зона</a:t>
                      </a:r>
                      <a:r>
                        <a:rPr sz="1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4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массовых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мероприятий</a:t>
                      </a:r>
                      <a:r>
                        <a:rPr sz="14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со</a:t>
                      </a:r>
                      <a:r>
                        <a:rPr sz="1400" spc="-11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сценой,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Объекты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общественного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питания.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/>
                </a:tc>
              </a:tr>
              <a:tr h="10176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5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330,0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млн.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рублей</a:t>
                      </a:r>
                    </a:p>
                  </a:txBody>
                  <a:tcPr marL="0" marR="0" marT="6985" marB="0"/>
                </a:tc>
              </a:tr>
              <a:tr h="857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55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55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40" dirty="0">
                          <a:latin typeface="Microsoft Sans Serif"/>
                          <a:cs typeface="Microsoft Sans Serif"/>
                        </a:rPr>
                        <a:t>2017–2056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годы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(39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лет)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716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7" cy="28701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7100" y="2863189"/>
            <a:ext cx="6054090" cy="133818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14700"/>
              </a:lnSpc>
              <a:spcBef>
                <a:spcPts val="85"/>
              </a:spcBef>
            </a:pPr>
            <a:r>
              <a:rPr sz="1500" b="1" dirty="0">
                <a:latin typeface="Arial"/>
                <a:cs typeface="Arial"/>
              </a:rPr>
              <a:t>5. </a:t>
            </a:r>
            <a:r>
              <a:rPr lang="ru-RU" sz="1500" b="1" spc="20" dirty="0">
                <a:latin typeface="Arial"/>
                <a:cs typeface="Arial"/>
              </a:rPr>
              <a:t>Концессионное соглашение </a:t>
            </a:r>
            <a:r>
              <a:rPr lang="ru-RU" sz="1500" b="1" spc="20" dirty="0" smtClean="0">
                <a:latin typeface="Arial"/>
                <a:cs typeface="Arial"/>
              </a:rPr>
              <a:t>в </a:t>
            </a:r>
            <a:r>
              <a:rPr lang="ru-RU" sz="1500" b="1" spc="20" dirty="0">
                <a:latin typeface="Arial"/>
                <a:cs typeface="Arial"/>
              </a:rPr>
              <a:t>отношении объекта, используемого для организации отдыха граждан и туризма, - парка "Дружба: Волгоград-Баку", расположенного на земельном участке с кадастровым номером 34:34:040010:1554 по адресу: г. Волгоград, ул. Батальонная, </a:t>
            </a:r>
            <a:r>
              <a:rPr lang="ru-RU" sz="1500" b="1" spc="20" dirty="0" smtClean="0"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52386"/>
              </p:ext>
            </p:extLst>
          </p:nvPr>
        </p:nvGraphicFramePr>
        <p:xfrm>
          <a:off x="382270" y="4588382"/>
          <a:ext cx="6231255" cy="4074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7430"/>
                <a:gridCol w="5203825"/>
              </a:tblGrid>
              <a:tr h="18739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algn="just">
                        <a:lnSpc>
                          <a:spcPts val="1855"/>
                        </a:lnSpc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5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95250" marR="119380" algn="just">
                        <a:lnSpc>
                          <a:spcPct val="9610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Проект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предусматривает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  <a:t>дальнейшее </a:t>
                      </a:r>
                      <a:r>
                        <a:rPr lang="ru-RU" sz="1400" spc="-5" dirty="0" smtClean="0">
                          <a:latin typeface="Microsoft Sans Serif"/>
                          <a:cs typeface="Microsoft Sans Serif"/>
                        </a:rPr>
                        <a:t>развитие главного парка</a:t>
                      </a:r>
                      <a:r>
                        <a:rPr lang="ru-RU" sz="1400" spc="-5" baseline="0" dirty="0" smtClean="0">
                          <a:latin typeface="Microsoft Sans Serif"/>
                          <a:cs typeface="Microsoft Sans Serif"/>
                        </a:rPr>
                        <a:t> города Волгограда и предполагает создание:</a:t>
                      </a:r>
                    </a:p>
                    <a:p>
                      <a:pPr marL="95250" marR="119380" algn="just">
                        <a:lnSpc>
                          <a:spcPct val="96100"/>
                        </a:lnSpc>
                      </a:pPr>
                      <a:r>
                        <a:rPr lang="ru-RU" sz="1400" spc="-5" baseline="0" dirty="0" smtClean="0">
                          <a:latin typeface="Microsoft Sans Serif"/>
                          <a:cs typeface="Microsoft Sans Serif"/>
                        </a:rPr>
                        <a:t>1.	Зоны детских развлечений </a:t>
                      </a:r>
                    </a:p>
                    <a:p>
                      <a:pPr marL="95250" marR="119380" algn="just">
                        <a:lnSpc>
                          <a:spcPct val="96100"/>
                        </a:lnSpc>
                      </a:pPr>
                      <a:r>
                        <a:rPr lang="ru-RU" sz="1400" spc="-5" baseline="0" dirty="0" smtClean="0">
                          <a:latin typeface="Microsoft Sans Serif"/>
                          <a:cs typeface="Microsoft Sans Serif"/>
                        </a:rPr>
                        <a:t>2.	Зоны семейных развлечений</a:t>
                      </a:r>
                    </a:p>
                    <a:p>
                      <a:pPr marL="95250" marR="119380" algn="just">
                        <a:lnSpc>
                          <a:spcPct val="96100"/>
                        </a:lnSpc>
                      </a:pPr>
                      <a:r>
                        <a:rPr lang="ru-RU" sz="1400" spc="-5" baseline="0" dirty="0" smtClean="0">
                          <a:latin typeface="Microsoft Sans Serif"/>
                          <a:cs typeface="Microsoft Sans Serif"/>
                        </a:rPr>
                        <a:t>3.	Здания парка аттракционов с кафетерием на месте объекта незавершенного строительства</a:t>
                      </a:r>
                    </a:p>
                    <a:p>
                      <a:pPr marL="95250" marR="119380" algn="just">
                        <a:lnSpc>
                          <a:spcPct val="96100"/>
                        </a:lnSpc>
                      </a:pPr>
                      <a:r>
                        <a:rPr lang="ru-RU" sz="1400" spc="-5" baseline="0" dirty="0" smtClean="0">
                          <a:latin typeface="Microsoft Sans Serif"/>
                          <a:cs typeface="Microsoft Sans Serif"/>
                        </a:rPr>
                        <a:t>4.	Благоустройство территории</a:t>
                      </a:r>
                    </a:p>
                    <a:p>
                      <a:pPr marL="95250" marR="119380" algn="just">
                        <a:lnSpc>
                          <a:spcPct val="96100"/>
                        </a:lnSpc>
                      </a:pP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096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5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0,0</a:t>
                      </a:r>
                      <a:r>
                        <a:rPr sz="1400" spc="-3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/>
                </a:tc>
              </a:tr>
              <a:tr h="892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155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55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400" spc="40" dirty="0" smtClean="0"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lang="ru-RU" sz="1400" spc="40" dirty="0" smtClean="0">
                          <a:latin typeface="Microsoft Sans Serif"/>
                          <a:cs typeface="Microsoft Sans Serif"/>
                        </a:rPr>
                        <a:t>24</a:t>
                      </a:r>
                      <a:r>
                        <a:rPr sz="1400" spc="40" dirty="0" smtClean="0">
                          <a:latin typeface="Microsoft Sans Serif"/>
                          <a:cs typeface="Microsoft Sans Serif"/>
                        </a:rPr>
                        <a:t>–20</a:t>
                      </a:r>
                      <a:r>
                        <a:rPr lang="ru-RU" sz="1400" spc="40" dirty="0" smtClean="0">
                          <a:latin typeface="Microsoft Sans Serif"/>
                          <a:cs typeface="Microsoft Sans Serif"/>
                        </a:rPr>
                        <a:t>56</a:t>
                      </a:r>
                      <a:r>
                        <a:rPr sz="1400" spc="-2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годы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  <a:t>32</a:t>
                      </a:r>
                      <a:r>
                        <a:rPr sz="1400" spc="-2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20" dirty="0" smtClean="0">
                          <a:latin typeface="Microsoft Sans Serif"/>
                          <a:cs typeface="Microsoft Sans Serif"/>
                        </a:rPr>
                        <a:t>года</a:t>
                      </a:r>
                      <a:r>
                        <a:rPr sz="1400" spc="5" dirty="0" smtClean="0">
                          <a:latin typeface="Microsoft Sans Serif"/>
                          <a:cs typeface="Microsoft Sans Serif"/>
                        </a:rPr>
                        <a:t>)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954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7" cy="3131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149" y="3628085"/>
            <a:ext cx="2867660" cy="607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20" dirty="0"/>
              <a:t>В</a:t>
            </a:r>
            <a:r>
              <a:rPr spc="-5" dirty="0"/>
              <a:t>ОЛ</a:t>
            </a:r>
            <a:r>
              <a:rPr spc="-15" dirty="0"/>
              <a:t>Ж</a:t>
            </a:r>
            <a:r>
              <a:rPr spc="-10" dirty="0"/>
              <a:t>С</a:t>
            </a:r>
            <a:r>
              <a:rPr spc="15" dirty="0"/>
              <a:t>К</a:t>
            </a:r>
            <a:r>
              <a:rPr spc="10" dirty="0"/>
              <a:t>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9721" y="5887058"/>
            <a:ext cx="6426835" cy="104887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6350" algn="just">
              <a:lnSpc>
                <a:spcPct val="115199"/>
              </a:lnSpc>
              <a:spcBef>
                <a:spcPts val="75"/>
              </a:spcBef>
              <a:buAutoNum type="arabicPeriod"/>
              <a:tabLst>
                <a:tab pos="232410" algn="l"/>
              </a:tabLst>
            </a:pPr>
            <a:r>
              <a:rPr sz="1500" b="1" spc="15" dirty="0" err="1" smtClean="0">
                <a:latin typeface="Arial"/>
                <a:cs typeface="Arial"/>
              </a:rPr>
              <a:t>Реконструкция</a:t>
            </a:r>
            <a:r>
              <a:rPr sz="1500" b="1" spc="15" dirty="0" smtClean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полигона </a:t>
            </a:r>
            <a:r>
              <a:rPr sz="1500" b="1" spc="20" dirty="0">
                <a:latin typeface="Arial"/>
                <a:cs typeface="Arial"/>
              </a:rPr>
              <a:t>твердых </a:t>
            </a:r>
            <a:r>
              <a:rPr sz="1500" b="1" spc="30" dirty="0">
                <a:latin typeface="Arial"/>
                <a:cs typeface="Arial"/>
              </a:rPr>
              <a:t>бытовых </a:t>
            </a:r>
            <a:r>
              <a:rPr sz="1500" b="1" spc="5" dirty="0">
                <a:latin typeface="Arial"/>
                <a:cs typeface="Arial"/>
              </a:rPr>
              <a:t>отходов: </a:t>
            </a:r>
            <a:r>
              <a:rPr sz="1500" b="1" spc="25" dirty="0">
                <a:latin typeface="Arial"/>
                <a:cs typeface="Arial"/>
              </a:rPr>
              <a:t>прием, 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размещение,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складирование,</a:t>
            </a:r>
            <a:r>
              <a:rPr sz="1500" b="1" spc="25" dirty="0">
                <a:latin typeface="Arial"/>
                <a:cs typeface="Arial"/>
              </a:rPr>
              <a:t> обезвреживание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и</a:t>
            </a:r>
            <a:r>
              <a:rPr sz="1500" b="1" spc="25" dirty="0">
                <a:latin typeface="Arial"/>
                <a:cs typeface="Arial"/>
              </a:rPr>
              <a:t> утилизация 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(захоронение)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твердых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30" dirty="0">
                <a:latin typeface="Arial"/>
                <a:cs typeface="Arial"/>
              </a:rPr>
              <a:t>бытовых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10" dirty="0" err="1">
                <a:latin typeface="Arial"/>
                <a:cs typeface="Arial"/>
              </a:rPr>
              <a:t>отходов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10" dirty="0" smtClean="0">
                <a:latin typeface="Arial"/>
                <a:cs typeface="Arial"/>
              </a:rPr>
              <a:t>III</a:t>
            </a:r>
            <a:r>
              <a:rPr lang="ru-RU" sz="1500" b="1" spc="-85" dirty="0" smtClean="0">
                <a:latin typeface="Arial"/>
                <a:cs typeface="Arial"/>
              </a:rPr>
              <a:t>–</a:t>
            </a:r>
            <a:r>
              <a:rPr sz="1500" b="1" spc="20" dirty="0" smtClean="0">
                <a:latin typeface="Arial"/>
                <a:cs typeface="Arial"/>
              </a:rPr>
              <a:t>V</a:t>
            </a:r>
            <a:r>
              <a:rPr sz="1500" b="1" spc="-85" dirty="0" smtClean="0">
                <a:latin typeface="Arial"/>
                <a:cs typeface="Arial"/>
              </a:rPr>
              <a:t> </a:t>
            </a:r>
            <a:r>
              <a:rPr sz="1500" b="1" spc="30" dirty="0" err="1" smtClean="0">
                <a:latin typeface="Arial"/>
                <a:cs typeface="Arial"/>
              </a:rPr>
              <a:t>классов</a:t>
            </a:r>
            <a:r>
              <a:rPr sz="1500" b="1" spc="-80" dirty="0" smtClean="0">
                <a:latin typeface="Arial"/>
                <a:cs typeface="Arial"/>
              </a:rPr>
              <a:t> </a:t>
            </a:r>
            <a:r>
              <a:rPr sz="1500" b="1" spc="20" dirty="0" err="1" smtClean="0">
                <a:latin typeface="Arial"/>
                <a:cs typeface="Arial"/>
              </a:rPr>
              <a:t>опасно</a:t>
            </a:r>
            <a:r>
              <a:rPr sz="1500" b="1" spc="15" dirty="0" err="1" smtClean="0">
                <a:latin typeface="Arial"/>
                <a:cs typeface="Arial"/>
              </a:rPr>
              <a:t>сти</a:t>
            </a:r>
            <a:r>
              <a:rPr lang="ru-RU" sz="1500" b="1" spc="-5" dirty="0" smtClean="0">
                <a:latin typeface="Arial"/>
                <a:cs typeface="Arial"/>
              </a:rPr>
              <a:t> </a:t>
            </a:r>
            <a:r>
              <a:rPr sz="1500" b="1" spc="40" dirty="0" err="1" smtClean="0">
                <a:latin typeface="Arial"/>
                <a:cs typeface="Arial"/>
              </a:rPr>
              <a:t>на</a:t>
            </a:r>
            <a:r>
              <a:rPr sz="1500" b="1" spc="-20" dirty="0" smtClean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территории</a:t>
            </a:r>
            <a:r>
              <a:rPr sz="1500" b="1" spc="35" dirty="0">
                <a:latin typeface="Arial"/>
                <a:cs typeface="Arial"/>
              </a:rPr>
              <a:t> </a:t>
            </a:r>
            <a:r>
              <a:rPr sz="1500" b="1" spc="-70" dirty="0">
                <a:latin typeface="Arial"/>
                <a:cs typeface="Arial"/>
              </a:rPr>
              <a:t>г.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Волжского</a:t>
            </a:r>
            <a:r>
              <a:rPr sz="1500" b="1" spc="4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Волгоградской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области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925" y="4391786"/>
            <a:ext cx="781050" cy="9994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632047"/>
            <a:ext cx="6056630" cy="13792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14700"/>
              </a:lnSpc>
              <a:spcBef>
                <a:spcPts val="80"/>
              </a:spcBef>
            </a:pPr>
            <a:r>
              <a:rPr lang="ru-RU" sz="1550" b="1" dirty="0">
                <a:latin typeface="Arial"/>
                <a:cs typeface="Arial"/>
              </a:rPr>
              <a:t>1</a:t>
            </a:r>
            <a:r>
              <a:rPr sz="1550" b="1" dirty="0" smtClean="0">
                <a:latin typeface="Arial"/>
                <a:cs typeface="Arial"/>
              </a:rPr>
              <a:t>.</a:t>
            </a:r>
            <a:r>
              <a:rPr sz="1550" b="1" spc="5" dirty="0" smtClean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Реконструкция</a:t>
            </a:r>
            <a:r>
              <a:rPr sz="1550" b="1" spc="2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полигона</a:t>
            </a:r>
            <a:r>
              <a:rPr sz="1550" b="1" spc="20" dirty="0">
                <a:latin typeface="Arial"/>
                <a:cs typeface="Arial"/>
              </a:rPr>
              <a:t> твердых</a:t>
            </a:r>
            <a:r>
              <a:rPr sz="1550" b="1" spc="25" dirty="0">
                <a:latin typeface="Arial"/>
                <a:cs typeface="Arial"/>
              </a:rPr>
              <a:t> бытовых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5" dirty="0">
                <a:latin typeface="Arial"/>
                <a:cs typeface="Arial"/>
              </a:rPr>
              <a:t>отходов: </a:t>
            </a:r>
            <a:r>
              <a:rPr sz="1550" b="1" spc="1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прием,</a:t>
            </a:r>
            <a:r>
              <a:rPr sz="1550" b="1" spc="25" dirty="0">
                <a:latin typeface="Arial"/>
                <a:cs typeface="Arial"/>
              </a:rPr>
              <a:t> размещение,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складирование,</a:t>
            </a:r>
            <a:r>
              <a:rPr sz="1550" b="1" spc="25" dirty="0">
                <a:latin typeface="Arial"/>
                <a:cs typeface="Arial"/>
              </a:rPr>
              <a:t> </a:t>
            </a:r>
            <a:r>
              <a:rPr sz="1550" b="1" spc="20" dirty="0" err="1" smtClean="0">
                <a:latin typeface="Arial"/>
                <a:cs typeface="Arial"/>
              </a:rPr>
              <a:t>обезвреживание</a:t>
            </a:r>
            <a:r>
              <a:rPr lang="ru-RU" sz="1550" b="1" spc="25" dirty="0">
                <a:latin typeface="Arial"/>
                <a:cs typeface="Arial"/>
              </a:rPr>
              <a:t/>
            </a:r>
            <a:br>
              <a:rPr lang="ru-RU" sz="1550" b="1" spc="25" dirty="0">
                <a:latin typeface="Arial"/>
                <a:cs typeface="Arial"/>
              </a:rPr>
            </a:br>
            <a:r>
              <a:rPr sz="1550" b="1" spc="20" dirty="0" smtClean="0">
                <a:latin typeface="Arial"/>
                <a:cs typeface="Arial"/>
              </a:rPr>
              <a:t>и </a:t>
            </a:r>
            <a:r>
              <a:rPr sz="1550" b="1" spc="25" dirty="0" smtClean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утилизация (захоронение) твердых </a:t>
            </a:r>
            <a:r>
              <a:rPr sz="1550" b="1" spc="30" dirty="0" err="1">
                <a:latin typeface="Arial"/>
                <a:cs typeface="Arial"/>
              </a:rPr>
              <a:t>бытовых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5" dirty="0" err="1" smtClean="0">
                <a:latin typeface="Arial"/>
                <a:cs typeface="Arial"/>
              </a:rPr>
              <a:t>отходов</a:t>
            </a:r>
            <a:r>
              <a:rPr lang="ru-RU" sz="1550" b="1" spc="5" dirty="0">
                <a:latin typeface="Arial"/>
                <a:cs typeface="Arial"/>
              </a:rPr>
              <a:t/>
            </a:r>
            <a:br>
              <a:rPr lang="ru-RU" sz="1550" b="1" spc="5" dirty="0">
                <a:latin typeface="Arial"/>
                <a:cs typeface="Arial"/>
              </a:rPr>
            </a:br>
            <a:r>
              <a:rPr sz="1550" b="1" dirty="0" smtClean="0">
                <a:latin typeface="Arial"/>
                <a:cs typeface="Arial"/>
              </a:rPr>
              <a:t>III</a:t>
            </a:r>
            <a:r>
              <a:rPr lang="ru-RU" sz="1550" b="1" spc="10" dirty="0" smtClean="0">
                <a:latin typeface="Arial"/>
                <a:cs typeface="Arial"/>
              </a:rPr>
              <a:t>–</a:t>
            </a:r>
            <a:r>
              <a:rPr sz="1550" b="1" spc="20" dirty="0" smtClean="0">
                <a:latin typeface="Arial"/>
                <a:cs typeface="Arial"/>
              </a:rPr>
              <a:t>V </a:t>
            </a:r>
            <a:r>
              <a:rPr sz="1550" b="1" spc="25" dirty="0" smtClean="0">
                <a:latin typeface="Arial"/>
                <a:cs typeface="Arial"/>
              </a:rPr>
              <a:t> </a:t>
            </a:r>
            <a:r>
              <a:rPr sz="1550" b="1" spc="25" dirty="0">
                <a:latin typeface="Arial"/>
                <a:cs typeface="Arial"/>
              </a:rPr>
              <a:t>классов опасности </a:t>
            </a:r>
            <a:r>
              <a:rPr sz="1550" b="1" spc="20" dirty="0">
                <a:latin typeface="Arial"/>
                <a:cs typeface="Arial"/>
              </a:rPr>
              <a:t>на территории </a:t>
            </a:r>
            <a:r>
              <a:rPr sz="1550" b="1" spc="-50" dirty="0">
                <a:latin typeface="Arial"/>
                <a:cs typeface="Arial"/>
              </a:rPr>
              <a:t>г. </a:t>
            </a:r>
            <a:r>
              <a:rPr sz="1550" b="1" spc="15" dirty="0" err="1">
                <a:latin typeface="Arial"/>
                <a:cs typeface="Arial"/>
              </a:rPr>
              <a:t>Волжского</a:t>
            </a:r>
            <a:r>
              <a:rPr sz="1550" b="1" spc="15" dirty="0">
                <a:latin typeface="Arial"/>
                <a:cs typeface="Arial"/>
              </a:rPr>
              <a:t> </a:t>
            </a:r>
            <a:r>
              <a:rPr sz="1550" b="1" spc="10" dirty="0" err="1" smtClean="0">
                <a:latin typeface="Arial"/>
                <a:cs typeface="Arial"/>
              </a:rPr>
              <a:t>Волгоградской</a:t>
            </a:r>
            <a:r>
              <a:rPr sz="1550" b="1" spc="-5" dirty="0" smtClean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области</a:t>
            </a:r>
            <a:endParaRPr sz="155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56877"/>
              </p:ext>
            </p:extLst>
          </p:nvPr>
        </p:nvGraphicFramePr>
        <p:xfrm>
          <a:off x="384175" y="5352922"/>
          <a:ext cx="6222365" cy="3460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890"/>
                <a:gridCol w="5197475"/>
              </a:tblGrid>
              <a:tr h="14381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algn="just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5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95885" marR="120014" algn="just">
                        <a:lnSpc>
                          <a:spcPct val="9570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Проект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предполагает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реконструкцию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полигона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 smtClean="0">
                          <a:latin typeface="Microsoft Sans Serif"/>
                          <a:cs typeface="Microsoft Sans Serif"/>
                        </a:rPr>
                        <a:t>ТБО</a:t>
                      </a:r>
                      <a:r>
                        <a:rPr lang="ru-RU" sz="1400" spc="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осуществление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деятельности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по приему, размещению,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склади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рованию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обезвреживанию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утилизации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(захоронению)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ТБО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III</a:t>
                      </a:r>
                      <a:r>
                        <a:rPr lang="ru-RU" sz="1400" baseline="0" dirty="0" smtClean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V</a:t>
                      </a:r>
                      <a:r>
                        <a:rPr sz="1400" spc="-1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классов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опасности.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/>
                </a:tc>
              </a:tr>
              <a:tr h="1099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5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81,0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0180" marB="0"/>
                </a:tc>
              </a:tr>
              <a:tr h="922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55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55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2011-2041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(30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лет)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002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</TotalTime>
  <Words>497</Words>
  <Application>Microsoft Office PowerPoint</Application>
  <PresentationFormat>Произвольный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2025</vt:lpstr>
      <vt:lpstr>ВОЛГОГРАД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ВОЛЖСКИЙ</vt:lpstr>
      <vt:lpstr>Презентация PowerPoint</vt:lpstr>
      <vt:lpstr>ВОЛГОГРАДСКАЯ  ОБЛАСТЬ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</dc:title>
  <dc:creator>Юрий Дубцов</dc:creator>
  <cp:lastModifiedBy>Калмыкова Мита Михайловна</cp:lastModifiedBy>
  <cp:revision>21</cp:revision>
  <dcterms:created xsi:type="dcterms:W3CDTF">2023-01-09T13:15:27Z</dcterms:created>
  <dcterms:modified xsi:type="dcterms:W3CDTF">2026-02-11T12:16:07Z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2021-02-11T00:00:00Z</vt:filetime>
  </property>
  <property fmtid="{D5CDD505-2E9C-101B-9397-08002B2CF9AE}" pid="3" name="Creator">
    <vt:lpwstr>Microsoft® Word для Microsoft 365</vt:lpwstr>
  </property>
  <property fmtid="{D5CDD505-2E9C-101B-9397-08002B2CF9AE}" pid="4" name="LastSaved">
    <vt:filetime>2023-01-09T00:00:00Z</vt:filetime>
  </property>
</Properties>
</file>