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67" r:id="rId5"/>
    <p:sldId id="271" r:id="rId6"/>
    <p:sldId id="272" r:id="rId7"/>
    <p:sldId id="258" r:id="rId8"/>
    <p:sldId id="259" r:id="rId9"/>
    <p:sldId id="260" r:id="rId10"/>
    <p:sldId id="261" r:id="rId11"/>
    <p:sldId id="263" r:id="rId12"/>
    <p:sldId id="275" r:id="rId13"/>
    <p:sldId id="264" r:id="rId14"/>
    <p:sldId id="265" r:id="rId15"/>
    <p:sldId id="277" r:id="rId16"/>
  </p:sldIdLst>
  <p:sldSz cx="7556500" cy="1069975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0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C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C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C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5992" cy="31272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800" y="3344926"/>
            <a:ext cx="6730898" cy="1307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6C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4992" y="4948555"/>
            <a:ext cx="6652895" cy="2249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rgi.gov.ru/restricted/notification/notificationView.html?notificationId=24480578&amp;lotId=24480584&amp;prevPageN=9" TargetMode="External"/><Relationship Id="rId2" Type="http://schemas.openxmlformats.org/officeDocument/2006/relationships/hyperlink" Target="https://old.torgi.gov.ru/restricted/notification/notificationView.html?notificationId=25604038&amp;lotId=25604360&amp;prevPageN=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rgi.gov.ru/new/public/lots/lot/22000153410000000001_1/(lotInfo:info)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577840"/>
            <a:ext cx="7556500" cy="5111750"/>
            <a:chOff x="0" y="5577840"/>
            <a:chExt cx="7556500" cy="51117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555990"/>
              <a:ext cx="7555992" cy="313334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6408" y="5577840"/>
              <a:ext cx="2474976" cy="2545080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542950" y="3244037"/>
            <a:ext cx="6518909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9420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006CC0"/>
                </a:solidFill>
                <a:latin typeface="Times New Roman"/>
                <a:cs typeface="Times New Roman"/>
              </a:rPr>
              <a:t>ПЕРЕЧЕНЬ</a:t>
            </a:r>
            <a:r>
              <a:rPr sz="3200" b="1" spc="-105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 smtClean="0">
                <a:solidFill>
                  <a:srgbClr val="006CC0"/>
                </a:solidFill>
                <a:latin typeface="Times New Roman"/>
                <a:cs typeface="Times New Roman"/>
              </a:rPr>
              <a:t>ГЧП-ПРОЕКТОВ</a:t>
            </a:r>
            <a:r>
              <a:rPr lang="ru-RU" sz="3200" b="1" spc="-20" dirty="0" smtClean="0">
                <a:solidFill>
                  <a:srgbClr val="006CC0"/>
                </a:solidFill>
                <a:latin typeface="Times New Roman"/>
                <a:cs typeface="Times New Roman"/>
              </a:rPr>
              <a:t>,</a:t>
            </a:r>
            <a:endParaRPr sz="3200" dirty="0">
              <a:latin typeface="Times New Roman"/>
              <a:cs typeface="Times New Roman"/>
            </a:endParaRPr>
          </a:p>
          <a:p>
            <a:pPr marL="259079" marR="5080" indent="-247015">
              <a:lnSpc>
                <a:spcPct val="100000"/>
              </a:lnSpc>
            </a:pPr>
            <a:r>
              <a:rPr sz="3200" b="1" spc="-30" dirty="0">
                <a:solidFill>
                  <a:srgbClr val="006CC0"/>
                </a:solidFill>
                <a:latin typeface="Times New Roman"/>
                <a:cs typeface="Times New Roman"/>
              </a:rPr>
              <a:t>ИНИЦИИРОВАННЫХ</a:t>
            </a:r>
            <a:r>
              <a:rPr sz="3200" b="1" spc="30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35" dirty="0">
                <a:solidFill>
                  <a:srgbClr val="006CC0"/>
                </a:solidFill>
                <a:latin typeface="Times New Roman"/>
                <a:cs typeface="Times New Roman"/>
              </a:rPr>
              <a:t>ЧАСТНОЙ </a:t>
            </a:r>
            <a:r>
              <a:rPr sz="3200" b="1" spc="-785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006CC0"/>
                </a:solidFill>
                <a:latin typeface="Times New Roman"/>
                <a:cs typeface="Times New Roman"/>
              </a:rPr>
              <a:t>СТОРОНОЙ</a:t>
            </a:r>
            <a:r>
              <a:rPr sz="3200" b="1" spc="30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006CC0"/>
                </a:solidFill>
                <a:latin typeface="Times New Roman"/>
                <a:cs typeface="Times New Roman"/>
              </a:rPr>
              <a:t>НА</a:t>
            </a:r>
            <a:r>
              <a:rPr sz="3200" b="1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006CC0"/>
                </a:solidFill>
                <a:latin typeface="Times New Roman"/>
                <a:cs typeface="Times New Roman"/>
              </a:rPr>
              <a:t>ТЕРРИТОРИИ </a:t>
            </a:r>
            <a:r>
              <a:rPr sz="3200" b="1" spc="-10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70" dirty="0">
                <a:solidFill>
                  <a:srgbClr val="006CC0"/>
                </a:solidFill>
                <a:latin typeface="Times New Roman"/>
                <a:cs typeface="Times New Roman"/>
              </a:rPr>
              <a:t>ВОЛГОГРАДСКОЙ</a:t>
            </a:r>
            <a:r>
              <a:rPr sz="3200" b="1" spc="15" dirty="0">
                <a:solidFill>
                  <a:srgbClr val="006CC0"/>
                </a:solidFill>
                <a:latin typeface="Times New Roman"/>
                <a:cs typeface="Times New Roman"/>
              </a:rPr>
              <a:t> </a:t>
            </a:r>
            <a:r>
              <a:rPr sz="3200" b="1" spc="-50" dirty="0">
                <a:solidFill>
                  <a:srgbClr val="006CC0"/>
                </a:solidFill>
                <a:latin typeface="Times New Roman"/>
                <a:cs typeface="Times New Roman"/>
              </a:rPr>
              <a:t>ОБЛАСТИ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00" y="3195015"/>
            <a:ext cx="6891655" cy="939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b="1" spc="-10" dirty="0" smtClean="0">
                <a:latin typeface="Times New Roman"/>
                <a:cs typeface="Times New Roman"/>
              </a:rPr>
              <a:t>4.</a:t>
            </a:r>
            <a:r>
              <a:rPr sz="2000" b="1" spc="-30" dirty="0" smtClean="0">
                <a:latin typeface="Times New Roman"/>
                <a:cs typeface="Times New Roman"/>
              </a:rPr>
              <a:t>Реконструкция</a:t>
            </a:r>
            <a:r>
              <a:rPr sz="2000" b="1" spc="-25" dirty="0" smtClean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эксплуатация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здания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бани, 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расположенного </a:t>
            </a:r>
            <a:r>
              <a:rPr sz="2000" b="1" spc="-15" dirty="0">
                <a:latin typeface="Times New Roman"/>
                <a:cs typeface="Times New Roman"/>
              </a:rPr>
              <a:t>по </a:t>
            </a:r>
            <a:r>
              <a:rPr sz="2000" b="1" spc="-30" dirty="0">
                <a:latin typeface="Times New Roman"/>
                <a:cs typeface="Times New Roman"/>
              </a:rPr>
              <a:t>адресу: </a:t>
            </a:r>
            <a:r>
              <a:rPr sz="2000" b="1" spc="-50" dirty="0">
                <a:latin typeface="Times New Roman"/>
                <a:cs typeface="Times New Roman"/>
              </a:rPr>
              <a:t>бул. </a:t>
            </a:r>
            <a:r>
              <a:rPr sz="2000" b="1" spc="-30" dirty="0">
                <a:latin typeface="Times New Roman"/>
                <a:cs typeface="Times New Roman"/>
              </a:rPr>
              <a:t>Профсоюзов, </a:t>
            </a:r>
            <a:r>
              <a:rPr sz="2000" b="1" spc="-15" dirty="0">
                <a:latin typeface="Times New Roman"/>
                <a:cs typeface="Times New Roman"/>
              </a:rPr>
              <a:t>7, </a:t>
            </a:r>
            <a:r>
              <a:rPr sz="2000" b="1" spc="-135" dirty="0">
                <a:latin typeface="Times New Roman"/>
                <a:cs typeface="Times New Roman"/>
              </a:rPr>
              <a:t>г. </a:t>
            </a:r>
            <a:r>
              <a:rPr sz="2000" b="1" spc="-35" dirty="0">
                <a:latin typeface="Times New Roman"/>
                <a:cs typeface="Times New Roman"/>
              </a:rPr>
              <a:t>Волжский, 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В</a:t>
            </a:r>
            <a:r>
              <a:rPr sz="2000" b="1" spc="-40" dirty="0">
                <a:latin typeface="Times New Roman"/>
                <a:cs typeface="Times New Roman"/>
              </a:rPr>
              <a:t>о</a:t>
            </a:r>
            <a:r>
              <a:rPr sz="2000" b="1" spc="-20" dirty="0">
                <a:latin typeface="Times New Roman"/>
                <a:cs typeface="Times New Roman"/>
              </a:rPr>
              <a:t>л</a:t>
            </a:r>
            <a:r>
              <a:rPr sz="2000" b="1" spc="-70" dirty="0">
                <a:latin typeface="Times New Roman"/>
                <a:cs typeface="Times New Roman"/>
              </a:rPr>
              <a:t>г</a:t>
            </a:r>
            <a:r>
              <a:rPr sz="2000" b="1" spc="-15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г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15" dirty="0">
                <a:latin typeface="Times New Roman"/>
                <a:cs typeface="Times New Roman"/>
              </a:rPr>
              <a:t>а</a:t>
            </a:r>
            <a:r>
              <a:rPr sz="2000" b="1" spc="-30" dirty="0">
                <a:latin typeface="Times New Roman"/>
                <a:cs typeface="Times New Roman"/>
              </a:rPr>
              <a:t>д</a:t>
            </a:r>
            <a:r>
              <a:rPr sz="2000" b="1" spc="-25" dirty="0">
                <a:latin typeface="Times New Roman"/>
                <a:cs typeface="Times New Roman"/>
              </a:rPr>
              <a:t>с</a:t>
            </a:r>
            <a:r>
              <a:rPr sz="2000" b="1" spc="-50" dirty="0">
                <a:latin typeface="Times New Roman"/>
                <a:cs typeface="Times New Roman"/>
              </a:rPr>
              <a:t>к</a:t>
            </a:r>
            <a:r>
              <a:rPr sz="2000" b="1" spc="-15" dirty="0">
                <a:latin typeface="Times New Roman"/>
                <a:cs typeface="Times New Roman"/>
              </a:rPr>
              <a:t>а</a:t>
            </a:r>
            <a:r>
              <a:rPr sz="2000" b="1" spc="-5" dirty="0">
                <a:latin typeface="Times New Roman"/>
                <a:cs typeface="Times New Roman"/>
              </a:rPr>
              <a:t>я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65" dirty="0">
                <a:latin typeface="Times New Roman"/>
                <a:cs typeface="Times New Roman"/>
              </a:rPr>
              <a:t>б</a:t>
            </a:r>
            <a:r>
              <a:rPr sz="2000" b="1" spc="-20" dirty="0">
                <a:latin typeface="Times New Roman"/>
                <a:cs typeface="Times New Roman"/>
              </a:rPr>
              <a:t>ла</a:t>
            </a:r>
            <a:r>
              <a:rPr sz="2000" b="1" spc="-25" dirty="0">
                <a:latin typeface="Times New Roman"/>
                <a:cs typeface="Times New Roman"/>
              </a:rPr>
              <a:t>с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5" dirty="0">
                <a:latin typeface="Times New Roman"/>
                <a:cs typeface="Times New Roman"/>
              </a:rPr>
              <a:t>ь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82642"/>
              </p:ext>
            </p:extLst>
          </p:nvPr>
        </p:nvGraphicFramePr>
        <p:xfrm>
          <a:off x="1326641" y="4738823"/>
          <a:ext cx="5271770" cy="37746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1770"/>
              </a:tblGrid>
              <a:tr h="1547011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0"/>
                        </a:lnSpc>
                      </a:pP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5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95100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Проект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предполагает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реконструкцию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здания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бани и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последующее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оказание</a:t>
                      </a:r>
                      <a:r>
                        <a:rPr sz="14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банных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услуг</a:t>
                      </a:r>
                      <a:r>
                        <a:rPr sz="1400" spc="6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услуг</a:t>
                      </a:r>
                      <a:r>
                        <a:rPr sz="1400" spc="6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6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стирке</a:t>
                      </a:r>
                      <a:r>
                        <a:rPr sz="1400" spc="6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белья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физическим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юридическим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лицам.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76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2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лн.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0" marR="0" marT="0" marB="0"/>
                </a:tc>
              </a:tr>
              <a:tr h="85126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2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1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2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9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1400" b="1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2018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33</a:t>
                      </a:r>
                      <a:r>
                        <a:rPr sz="14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508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050" y="3063875"/>
            <a:ext cx="7010400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10" dirty="0" smtClean="0"/>
              <a:t>ГЧП-ПРОЕКТЫ</a:t>
            </a:r>
            <a:r>
              <a:rPr lang="ru-RU" spc="-10" dirty="0" smtClean="0"/>
              <a:t> </a:t>
            </a:r>
            <a:r>
              <a:rPr lang="ru-RU" spc="-10" dirty="0" smtClean="0"/>
              <a:t/>
            </a:r>
            <a:br>
              <a:rPr lang="ru-RU" spc="-10" dirty="0" smtClean="0"/>
            </a:br>
            <a:r>
              <a:rPr lang="ru-RU" spc="-10" dirty="0" smtClean="0"/>
              <a:t>(</a:t>
            </a:r>
            <a:r>
              <a:rPr lang="ru-RU" spc="-10" dirty="0" smtClean="0"/>
              <a:t>ПРЕКРАТИВШИЕ СВОЕ ДЕЙСТВИЕ</a:t>
            </a:r>
            <a:r>
              <a:rPr lang="ru-RU" spc="-10" dirty="0" smtClean="0"/>
              <a:t>), </a:t>
            </a:r>
            <a:r>
              <a:rPr spc="-5" dirty="0" smtClean="0"/>
              <a:t>ИНИЦИИРОВАННЫЕ </a:t>
            </a:r>
            <a:r>
              <a:rPr dirty="0"/>
              <a:t>ЧАСТНОЙ </a:t>
            </a:r>
            <a:r>
              <a:rPr spc="-5" dirty="0" smtClean="0"/>
              <a:t>СТОРОНОЙ</a:t>
            </a:r>
            <a:r>
              <a:rPr lang="ru-RU" spc="-5" dirty="0" smtClean="0"/>
              <a:t> ЗА ВЕСЬ ПЕРИОД</a:t>
            </a:r>
            <a:r>
              <a:rPr spc="-5" dirty="0" smtClean="0"/>
              <a:t>: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12800" y="4948555"/>
            <a:ext cx="37719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393700" algn="l"/>
                <a:tab pos="500380" algn="l"/>
                <a:tab pos="2235200" algn="l"/>
                <a:tab pos="3656329" algn="l"/>
              </a:tabLst>
            </a:pPr>
            <a:r>
              <a:rPr sz="1600" b="1" spc="10" dirty="0" smtClean="0">
                <a:latin typeface="Times New Roman"/>
                <a:cs typeface="Times New Roman"/>
              </a:rPr>
              <a:t>1</a:t>
            </a:r>
            <a:r>
              <a:rPr sz="1600" b="1" dirty="0" smtClean="0">
                <a:latin typeface="Times New Roman"/>
                <a:cs typeface="Times New Roman"/>
              </a:rPr>
              <a:t>.</a:t>
            </a:r>
            <a:r>
              <a:rPr sz="1600" b="1" spc="-10" dirty="0" smtClean="0">
                <a:latin typeface="Times New Roman"/>
                <a:cs typeface="Times New Roman"/>
              </a:rPr>
              <a:t>К</a:t>
            </a:r>
            <a:r>
              <a:rPr sz="1600" b="1" spc="5" dirty="0" smtClean="0">
                <a:latin typeface="Times New Roman"/>
                <a:cs typeface="Times New Roman"/>
              </a:rPr>
              <a:t>о</a:t>
            </a:r>
            <a:r>
              <a:rPr sz="1600" b="1" spc="-15" dirty="0" smtClean="0">
                <a:latin typeface="Times New Roman"/>
                <a:cs typeface="Times New Roman"/>
              </a:rPr>
              <a:t>н</a:t>
            </a:r>
            <a:r>
              <a:rPr sz="1600" b="1" spc="5" dirty="0" smtClean="0">
                <a:latin typeface="Times New Roman"/>
                <a:cs typeface="Times New Roman"/>
              </a:rPr>
              <a:t>це</a:t>
            </a:r>
            <a:r>
              <a:rPr sz="1600" b="1" spc="-20" dirty="0" smtClean="0">
                <a:latin typeface="Times New Roman"/>
                <a:cs typeface="Times New Roman"/>
              </a:rPr>
              <a:t>с</a:t>
            </a:r>
            <a:r>
              <a:rPr sz="1600" b="1" spc="5" dirty="0" smtClean="0">
                <a:latin typeface="Times New Roman"/>
                <a:cs typeface="Times New Roman"/>
              </a:rPr>
              <a:t>с</a:t>
            </a:r>
            <a:r>
              <a:rPr sz="1600" b="1" spc="-15" dirty="0" smtClean="0">
                <a:latin typeface="Times New Roman"/>
                <a:cs typeface="Times New Roman"/>
              </a:rPr>
              <a:t>и</a:t>
            </a:r>
            <a:r>
              <a:rPr sz="1600" b="1" spc="5" dirty="0" smtClean="0">
                <a:latin typeface="Times New Roman"/>
                <a:cs typeface="Times New Roman"/>
              </a:rPr>
              <a:t>о</a:t>
            </a:r>
            <a:r>
              <a:rPr sz="1600" b="1" spc="-15" dirty="0" smtClean="0">
                <a:latin typeface="Times New Roman"/>
                <a:cs typeface="Times New Roman"/>
              </a:rPr>
              <a:t>н</a:t>
            </a:r>
            <a:r>
              <a:rPr sz="1600" b="1" spc="5" dirty="0" smtClean="0">
                <a:latin typeface="Times New Roman"/>
                <a:cs typeface="Times New Roman"/>
              </a:rPr>
              <a:t>н</a:t>
            </a:r>
            <a:r>
              <a:rPr sz="1600" b="1" spc="-15" dirty="0" smtClean="0">
                <a:latin typeface="Times New Roman"/>
                <a:cs typeface="Times New Roman"/>
              </a:rPr>
              <a:t>о</a:t>
            </a:r>
            <a:r>
              <a:rPr sz="1600" b="1" dirty="0" smtClean="0">
                <a:latin typeface="Times New Roman"/>
                <a:cs typeface="Times New Roman"/>
              </a:rPr>
              <a:t>е</a:t>
            </a:r>
            <a:r>
              <a:rPr sz="1600" b="1" dirty="0">
                <a:latin typeface="Times New Roman"/>
                <a:cs typeface="Times New Roman"/>
              </a:rPr>
              <a:t>	</a:t>
            </a:r>
            <a:r>
              <a:rPr sz="1600" b="1" spc="5" dirty="0">
                <a:latin typeface="Times New Roman"/>
                <a:cs typeface="Times New Roman"/>
              </a:rPr>
              <a:t>с</a:t>
            </a:r>
            <a:r>
              <a:rPr sz="1600" b="1" spc="10" dirty="0">
                <a:latin typeface="Times New Roman"/>
                <a:cs typeface="Times New Roman"/>
              </a:rPr>
              <a:t>о</a:t>
            </a:r>
            <a:r>
              <a:rPr sz="1600" b="1" spc="-35" dirty="0">
                <a:latin typeface="Times New Roman"/>
                <a:cs typeface="Times New Roman"/>
              </a:rPr>
              <a:t>г</a:t>
            </a:r>
            <a:r>
              <a:rPr sz="1600" b="1" spc="10" dirty="0">
                <a:latin typeface="Times New Roman"/>
                <a:cs typeface="Times New Roman"/>
              </a:rPr>
              <a:t>л</a:t>
            </a:r>
            <a:r>
              <a:rPr sz="1600" b="1" spc="-10" dirty="0">
                <a:latin typeface="Times New Roman"/>
                <a:cs typeface="Times New Roman"/>
              </a:rPr>
              <a:t>а</a:t>
            </a:r>
            <a:r>
              <a:rPr sz="1600" b="1" spc="15" dirty="0">
                <a:latin typeface="Times New Roman"/>
                <a:cs typeface="Times New Roman"/>
              </a:rPr>
              <a:t>ш</a:t>
            </a:r>
            <a:r>
              <a:rPr sz="1600" b="1" spc="-20" dirty="0">
                <a:latin typeface="Times New Roman"/>
                <a:cs typeface="Times New Roman"/>
              </a:rPr>
              <a:t>е</a:t>
            </a:r>
            <a:r>
              <a:rPr sz="1600" b="1" spc="-15" dirty="0">
                <a:latin typeface="Times New Roman"/>
                <a:cs typeface="Times New Roman"/>
              </a:rPr>
              <a:t>н</a:t>
            </a:r>
            <a:r>
              <a:rPr sz="1600" b="1" spc="10" dirty="0">
                <a:latin typeface="Times New Roman"/>
                <a:cs typeface="Times New Roman"/>
              </a:rPr>
              <a:t>и</a:t>
            </a:r>
            <a:r>
              <a:rPr sz="1600" b="1" dirty="0">
                <a:latin typeface="Times New Roman"/>
                <a:cs typeface="Times New Roman"/>
              </a:rPr>
              <a:t>е	о  и	(или)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4192" y="4948555"/>
            <a:ext cx="41154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948305">
              <a:lnSpc>
                <a:spcPct val="100000"/>
              </a:lnSpc>
              <a:spcBef>
                <a:spcPts val="105"/>
              </a:spcBef>
              <a:tabLst>
                <a:tab pos="1588770" algn="l"/>
                <a:tab pos="269557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создании,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м</a:t>
            </a:r>
            <a:r>
              <a:rPr sz="1600" b="1" spc="5" dirty="0">
                <a:latin typeface="Times New Roman"/>
                <a:cs typeface="Times New Roman"/>
              </a:rPr>
              <a:t>о</a:t>
            </a:r>
            <a:r>
              <a:rPr sz="1600" b="1" spc="-25" dirty="0">
                <a:latin typeface="Times New Roman"/>
                <a:cs typeface="Times New Roman"/>
              </a:rPr>
              <a:t>д</a:t>
            </a:r>
            <a:r>
              <a:rPr sz="1600" b="1" spc="5" dirty="0">
                <a:latin typeface="Times New Roman"/>
                <a:cs typeface="Times New Roman"/>
              </a:rPr>
              <a:t>е</a:t>
            </a:r>
            <a:r>
              <a:rPr sz="1600" b="1" spc="-10" dirty="0">
                <a:latin typeface="Times New Roman"/>
                <a:cs typeface="Times New Roman"/>
              </a:rPr>
              <a:t>р</a:t>
            </a:r>
            <a:r>
              <a:rPr sz="1600" b="1" spc="-15" dirty="0">
                <a:latin typeface="Times New Roman"/>
                <a:cs typeface="Times New Roman"/>
              </a:rPr>
              <a:t>н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spc="-25" dirty="0">
                <a:latin typeface="Times New Roman"/>
                <a:cs typeface="Times New Roman"/>
              </a:rPr>
              <a:t>з</a:t>
            </a:r>
            <a:r>
              <a:rPr sz="1600" b="1" spc="5" dirty="0">
                <a:latin typeface="Times New Roman"/>
                <a:cs typeface="Times New Roman"/>
              </a:rPr>
              <a:t>а</a:t>
            </a:r>
            <a:r>
              <a:rPr sz="1600" b="1" spc="-15" dirty="0">
                <a:latin typeface="Times New Roman"/>
                <a:cs typeface="Times New Roman"/>
              </a:rPr>
              <a:t>ц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dirty="0">
                <a:latin typeface="Times New Roman"/>
                <a:cs typeface="Times New Roman"/>
              </a:rPr>
              <a:t>и	</a:t>
            </a:r>
            <a:r>
              <a:rPr sz="1600" b="1" spc="5" dirty="0">
                <a:latin typeface="Times New Roman"/>
                <a:cs typeface="Times New Roman"/>
              </a:rPr>
              <a:t>об</a:t>
            </a:r>
            <a:r>
              <a:rPr sz="1600" b="1" spc="-30" dirty="0">
                <a:latin typeface="Times New Roman"/>
                <a:cs typeface="Times New Roman"/>
              </a:rPr>
              <a:t>ъ</a:t>
            </a:r>
            <a:r>
              <a:rPr sz="1600" b="1" spc="5" dirty="0">
                <a:latin typeface="Times New Roman"/>
                <a:cs typeface="Times New Roman"/>
              </a:rPr>
              <a:t>ек</a:t>
            </a:r>
            <a:r>
              <a:rPr sz="1600" b="1" spc="-25" dirty="0">
                <a:latin typeface="Times New Roman"/>
                <a:cs typeface="Times New Roman"/>
              </a:rPr>
              <a:t>т</a:t>
            </a:r>
            <a:r>
              <a:rPr sz="1600" b="1" spc="5" dirty="0">
                <a:latin typeface="Times New Roman"/>
                <a:cs typeface="Times New Roman"/>
              </a:rPr>
              <a:t>о</a:t>
            </a:r>
            <a:r>
              <a:rPr sz="1600" b="1" dirty="0">
                <a:latin typeface="Times New Roman"/>
                <a:cs typeface="Times New Roman"/>
              </a:rPr>
              <a:t>в	</a:t>
            </a:r>
            <a:r>
              <a:rPr sz="1600" b="1" spc="-5" dirty="0">
                <a:latin typeface="Times New Roman"/>
                <a:cs typeface="Times New Roman"/>
              </a:rPr>
              <a:t>в</a:t>
            </a:r>
            <a:r>
              <a:rPr sz="1600" b="1" spc="5" dirty="0">
                <a:latin typeface="Times New Roman"/>
                <a:cs typeface="Times New Roman"/>
              </a:rPr>
              <a:t>о</a:t>
            </a:r>
            <a:r>
              <a:rPr sz="1600" b="1" spc="-25" dirty="0">
                <a:latin typeface="Times New Roman"/>
                <a:cs typeface="Times New Roman"/>
              </a:rPr>
              <a:t>д</a:t>
            </a:r>
            <a:r>
              <a:rPr sz="1600" b="1" spc="-15" dirty="0">
                <a:latin typeface="Times New Roman"/>
                <a:cs typeface="Times New Roman"/>
              </a:rPr>
              <a:t>о</a:t>
            </a:r>
            <a:r>
              <a:rPr sz="1600" b="1" spc="5" dirty="0">
                <a:latin typeface="Times New Roman"/>
                <a:cs typeface="Times New Roman"/>
              </a:rPr>
              <a:t>о</a:t>
            </a:r>
            <a:r>
              <a:rPr sz="1600" b="1" spc="-5" dirty="0">
                <a:latin typeface="Times New Roman"/>
                <a:cs typeface="Times New Roman"/>
              </a:rPr>
              <a:t>тве</a:t>
            </a:r>
            <a:r>
              <a:rPr sz="1600" b="1" spc="-20" dirty="0">
                <a:latin typeface="Times New Roman"/>
                <a:cs typeface="Times New Roman"/>
              </a:rPr>
              <a:t>д</a:t>
            </a:r>
            <a:r>
              <a:rPr sz="1600" b="1" spc="5" dirty="0">
                <a:latin typeface="Times New Roman"/>
                <a:cs typeface="Times New Roman"/>
              </a:rPr>
              <a:t>е</a:t>
            </a:r>
            <a:r>
              <a:rPr sz="1600" b="1" spc="-15" dirty="0">
                <a:latin typeface="Times New Roman"/>
                <a:cs typeface="Times New Roman"/>
              </a:rPr>
              <a:t>н</a:t>
            </a:r>
            <a:r>
              <a:rPr sz="1600" b="1" spc="5" dirty="0">
                <a:latin typeface="Times New Roman"/>
                <a:cs typeface="Times New Roman"/>
              </a:rPr>
              <a:t>и</a:t>
            </a:r>
            <a:r>
              <a:rPr sz="1600" b="1" spc="-10" dirty="0">
                <a:latin typeface="Times New Roman"/>
                <a:cs typeface="Times New Roman"/>
              </a:rPr>
              <a:t>я</a:t>
            </a:r>
            <a:r>
              <a:rPr sz="1600" b="1" dirty="0">
                <a:latin typeface="Times New Roman"/>
                <a:cs typeface="Times New Roman"/>
              </a:rPr>
              <a:t>,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9665" y="4948555"/>
            <a:ext cx="14401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1295" marR="5080" indent="-189230">
              <a:lnSpc>
                <a:spcPct val="100000"/>
              </a:lnSpc>
              <a:spcBef>
                <a:spcPts val="105"/>
              </a:spcBef>
            </a:pPr>
            <a:r>
              <a:rPr sz="1600" b="1" spc="-35" dirty="0">
                <a:latin typeface="Times New Roman"/>
                <a:cs typeface="Times New Roman"/>
              </a:rPr>
              <a:t>р</a:t>
            </a:r>
            <a:r>
              <a:rPr sz="1600" b="1" spc="5" dirty="0">
                <a:latin typeface="Times New Roman"/>
                <a:cs typeface="Times New Roman"/>
              </a:rPr>
              <a:t>е</a:t>
            </a:r>
            <a:r>
              <a:rPr sz="1600" b="1" spc="-15" dirty="0">
                <a:latin typeface="Times New Roman"/>
                <a:cs typeface="Times New Roman"/>
              </a:rPr>
              <a:t>к</a:t>
            </a:r>
            <a:r>
              <a:rPr sz="1600" b="1" spc="5" dirty="0">
                <a:latin typeface="Times New Roman"/>
                <a:cs typeface="Times New Roman"/>
              </a:rPr>
              <a:t>он</a:t>
            </a:r>
            <a:r>
              <a:rPr sz="1600" b="1" spc="-20" dirty="0">
                <a:latin typeface="Times New Roman"/>
                <a:cs typeface="Times New Roman"/>
              </a:rPr>
              <a:t>с</a:t>
            </a:r>
            <a:r>
              <a:rPr sz="1600" b="1" spc="-5" dirty="0">
                <a:latin typeface="Times New Roman"/>
                <a:cs typeface="Times New Roman"/>
              </a:rPr>
              <a:t>т</a:t>
            </a:r>
            <a:r>
              <a:rPr sz="1600" b="1" spc="-30" dirty="0">
                <a:latin typeface="Times New Roman"/>
                <a:cs typeface="Times New Roman"/>
              </a:rPr>
              <a:t>р</a:t>
            </a:r>
            <a:r>
              <a:rPr sz="1600" b="1" spc="5" dirty="0">
                <a:latin typeface="Times New Roman"/>
                <a:cs typeface="Times New Roman"/>
              </a:rPr>
              <a:t>у</a:t>
            </a:r>
            <a:r>
              <a:rPr sz="1600" b="1" spc="-15" dirty="0">
                <a:latin typeface="Times New Roman"/>
                <a:cs typeface="Times New Roman"/>
              </a:rPr>
              <a:t>к</a:t>
            </a:r>
            <a:r>
              <a:rPr sz="1600" b="1" spc="5" dirty="0">
                <a:latin typeface="Times New Roman"/>
                <a:cs typeface="Times New Roman"/>
              </a:rPr>
              <a:t>ци</a:t>
            </a:r>
            <a:r>
              <a:rPr sz="1600" b="1" dirty="0">
                <a:latin typeface="Times New Roman"/>
                <a:cs typeface="Times New Roman"/>
              </a:rPr>
              <a:t>и  </a:t>
            </a:r>
            <a:r>
              <a:rPr sz="1600" b="1" spc="-15" dirty="0">
                <a:latin typeface="Times New Roman"/>
                <a:cs typeface="Times New Roman"/>
              </a:rPr>
              <a:t>н</a:t>
            </a:r>
            <a:r>
              <a:rPr sz="1600" b="1" spc="5" dirty="0">
                <a:latin typeface="Times New Roman"/>
                <a:cs typeface="Times New Roman"/>
              </a:rPr>
              <a:t>а</a:t>
            </a:r>
            <a:r>
              <a:rPr sz="1600" b="1" spc="-15" dirty="0">
                <a:latin typeface="Times New Roman"/>
                <a:cs typeface="Times New Roman"/>
              </a:rPr>
              <a:t>хо</a:t>
            </a:r>
            <a:r>
              <a:rPr sz="1600" b="1" dirty="0">
                <a:latin typeface="Times New Roman"/>
                <a:cs typeface="Times New Roman"/>
              </a:rPr>
              <a:t>д</a:t>
            </a:r>
            <a:r>
              <a:rPr sz="1600" b="1" spc="-30" dirty="0">
                <a:latin typeface="Times New Roman"/>
                <a:cs typeface="Times New Roman"/>
              </a:rPr>
              <a:t>я</a:t>
            </a:r>
            <a:r>
              <a:rPr sz="1600" b="1" spc="10" dirty="0">
                <a:latin typeface="Times New Roman"/>
                <a:cs typeface="Times New Roman"/>
              </a:rPr>
              <a:t>щи</a:t>
            </a:r>
            <a:r>
              <a:rPr sz="1600" b="1" spc="-15" dirty="0">
                <a:latin typeface="Times New Roman"/>
                <a:cs typeface="Times New Roman"/>
              </a:rPr>
              <a:t>х</a:t>
            </a:r>
            <a:r>
              <a:rPr sz="1600" b="1" spc="5" dirty="0">
                <a:latin typeface="Times New Roman"/>
                <a:cs typeface="Times New Roman"/>
              </a:rPr>
              <a:t>с</a:t>
            </a:r>
            <a:r>
              <a:rPr sz="1600" b="1" dirty="0">
                <a:latin typeface="Times New Roman"/>
                <a:cs typeface="Times New Roman"/>
              </a:rPr>
              <a:t>я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800" y="5435930"/>
            <a:ext cx="673671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5" dirty="0">
                <a:latin typeface="Times New Roman"/>
                <a:cs typeface="Times New Roman"/>
              </a:rPr>
              <a:t>в</a:t>
            </a:r>
            <a:r>
              <a:rPr sz="1600" b="1" spc="2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муниципальной</a:t>
            </a:r>
            <a:r>
              <a:rPr sz="1600" b="1" spc="2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собственности</a:t>
            </a:r>
            <a:r>
              <a:rPr sz="1600" b="1" spc="2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Светлоярского</a:t>
            </a:r>
            <a:r>
              <a:rPr sz="1600" b="1" spc="28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городского</a:t>
            </a:r>
            <a:r>
              <a:rPr sz="1600" b="1" spc="2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поселения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800" y="5680329"/>
            <a:ext cx="141668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latin typeface="Times New Roman"/>
                <a:cs typeface="Times New Roman"/>
              </a:rPr>
              <a:t>Светлоярского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0542" y="5680329"/>
            <a:ext cx="509905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26260" algn="l"/>
                <a:tab pos="2726055" algn="l"/>
                <a:tab pos="435419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муниципального	района	Волгоградской	</a:t>
            </a:r>
            <a:r>
              <a:rPr sz="1600" b="1" dirty="0">
                <a:latin typeface="Times New Roman"/>
                <a:cs typeface="Times New Roman"/>
              </a:rPr>
              <a:t>области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2800" y="5924169"/>
            <a:ext cx="364807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49985" algn="l"/>
                <a:tab pos="2500630" algn="l"/>
              </a:tabLst>
            </a:pPr>
            <a:r>
              <a:rPr sz="1600" b="1" dirty="0">
                <a:latin typeface="Times New Roman"/>
                <a:cs typeface="Times New Roman"/>
              </a:rPr>
              <a:t>(</a:t>
            </a:r>
            <a:r>
              <a:rPr sz="1600" b="1" dirty="0">
                <a:solidFill>
                  <a:srgbClr val="17375E"/>
                </a:solidFill>
                <a:latin typeface="Times New Roman"/>
                <a:cs typeface="Times New Roman"/>
              </a:rPr>
              <a:t>действие	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соглашения	прекращено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85615" y="5924169"/>
            <a:ext cx="28613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00455" algn="l"/>
                <a:tab pos="1454785" algn="l"/>
              </a:tabLst>
            </a:pP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досрочно	</a:t>
            </a:r>
            <a:r>
              <a:rPr sz="1600" b="1" dirty="0">
                <a:solidFill>
                  <a:srgbClr val="17375E"/>
                </a:solidFill>
                <a:latin typeface="Times New Roman"/>
                <a:cs typeface="Times New Roman"/>
              </a:rPr>
              <a:t>в	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одностороннем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800" y="6168009"/>
            <a:ext cx="6737350" cy="2242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b="1" spc="5" dirty="0">
                <a:solidFill>
                  <a:srgbClr val="17375E"/>
                </a:solidFill>
                <a:latin typeface="Times New Roman"/>
                <a:cs typeface="Times New Roman"/>
              </a:rPr>
              <a:t>внесудебном</a:t>
            </a:r>
            <a:r>
              <a:rPr sz="1600" b="1" spc="-90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17375E"/>
                </a:solidFill>
                <a:latin typeface="Times New Roman"/>
                <a:cs typeface="Times New Roman"/>
              </a:rPr>
              <a:t>порядке:</a:t>
            </a:r>
            <a:r>
              <a:rPr sz="1600" b="1" spc="-50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17375E"/>
                </a:solidFill>
                <a:latin typeface="Times New Roman"/>
                <a:cs typeface="Times New Roman"/>
              </a:rPr>
              <a:t>по</a:t>
            </a:r>
            <a:r>
              <a:rPr sz="1600" b="1" spc="-30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17375E"/>
                </a:solidFill>
                <a:latin typeface="Times New Roman"/>
                <a:cs typeface="Times New Roman"/>
              </a:rPr>
              <a:t>инициативе</a:t>
            </a:r>
            <a:r>
              <a:rPr sz="1600" b="1" spc="-70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>
                <a:solidFill>
                  <a:srgbClr val="17375E"/>
                </a:solidFill>
                <a:latin typeface="Times New Roman"/>
                <a:cs typeface="Times New Roman"/>
              </a:rPr>
              <a:t>заказчика</a:t>
            </a:r>
            <a:r>
              <a:rPr sz="1600" b="1" dirty="0" smtClean="0">
                <a:latin typeface="Times New Roman"/>
                <a:cs typeface="Times New Roman"/>
              </a:rPr>
              <a:t>)</a:t>
            </a:r>
            <a:endParaRPr lang="ru-RU" sz="1600" b="1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b="1" spc="5" dirty="0" smtClean="0">
                <a:latin typeface="Times New Roman"/>
                <a:cs typeface="Times New Roman"/>
              </a:rPr>
              <a:t>2.</a:t>
            </a:r>
            <a:r>
              <a:rPr sz="1600" b="1" dirty="0" smtClean="0">
                <a:latin typeface="Times New Roman"/>
                <a:cs typeface="Times New Roman"/>
              </a:rPr>
              <a:t>Концессионное</a:t>
            </a:r>
            <a:r>
              <a:rPr sz="1600" b="1" spc="5" dirty="0" smtClean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соглашение</a:t>
            </a:r>
            <a:r>
              <a:rPr sz="1600" b="1" dirty="0">
                <a:latin typeface="Times New Roman"/>
                <a:cs typeface="Times New Roman"/>
              </a:rPr>
              <a:t> о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создании,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реконструкции</a:t>
            </a:r>
            <a:r>
              <a:rPr sz="1600" b="1" dirty="0">
                <a:latin typeface="Times New Roman"/>
                <a:cs typeface="Times New Roman"/>
              </a:rPr>
              <a:t> и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(или) </a:t>
            </a:r>
            <a:r>
              <a:rPr sz="1600" b="1" spc="-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модернизации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объектов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коммунального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хозяйства,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предназначенных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для    </a:t>
            </a:r>
            <a:r>
              <a:rPr sz="1600" b="1" spc="-5" dirty="0">
                <a:latin typeface="Times New Roman"/>
                <a:cs typeface="Times New Roman"/>
              </a:rPr>
              <a:t>предоставления</a:t>
            </a:r>
            <a:r>
              <a:rPr sz="1600" b="1" spc="390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услуг    </a:t>
            </a:r>
            <a:r>
              <a:rPr sz="1600" b="1" spc="-5" dirty="0">
                <a:latin typeface="Times New Roman"/>
                <a:cs typeface="Times New Roman"/>
              </a:rPr>
              <a:t>холодного</a:t>
            </a:r>
            <a:r>
              <a:rPr sz="1600" b="1" spc="390" dirty="0">
                <a:latin typeface="Times New Roman"/>
                <a:cs typeface="Times New Roman"/>
              </a:rPr>
              <a:t> </a:t>
            </a:r>
            <a:r>
              <a:rPr sz="1600" b="1" spc="3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водоснабжения</a:t>
            </a:r>
            <a:r>
              <a:rPr sz="1600" b="1" spc="585" dirty="0">
                <a:latin typeface="Times New Roman"/>
                <a:cs typeface="Times New Roman"/>
              </a:rPr>
              <a:t>  </a:t>
            </a:r>
            <a:r>
              <a:rPr sz="1600" b="1" spc="-5" dirty="0">
                <a:latin typeface="Times New Roman"/>
                <a:cs typeface="Times New Roman"/>
              </a:rPr>
              <a:t>(питьевая </a:t>
            </a:r>
            <a:r>
              <a:rPr sz="1600" b="1" dirty="0">
                <a:latin typeface="Times New Roman"/>
                <a:cs typeface="Times New Roman"/>
              </a:rPr>
              <a:t> и </a:t>
            </a:r>
            <a:r>
              <a:rPr sz="1600" b="1" spc="-5" dirty="0">
                <a:latin typeface="Times New Roman"/>
                <a:cs typeface="Times New Roman"/>
              </a:rPr>
              <a:t>техническая вода) </a:t>
            </a:r>
            <a:r>
              <a:rPr sz="1600" b="1" dirty="0">
                <a:latin typeface="Times New Roman"/>
                <a:cs typeface="Times New Roman"/>
              </a:rPr>
              <a:t>населению и </a:t>
            </a:r>
            <a:r>
              <a:rPr sz="1600" b="1" spc="-5" dirty="0">
                <a:latin typeface="Times New Roman"/>
                <a:cs typeface="Times New Roman"/>
              </a:rPr>
              <a:t>иным потребителям Светлоярского </a:t>
            </a:r>
            <a:r>
              <a:rPr sz="1600" b="1" dirty="0">
                <a:latin typeface="Times New Roman"/>
                <a:cs typeface="Times New Roman"/>
              </a:rPr>
              <a:t> муниципального </a:t>
            </a:r>
            <a:r>
              <a:rPr sz="1600" b="1" spc="-5" dirty="0">
                <a:latin typeface="Times New Roman"/>
                <a:cs typeface="Times New Roman"/>
              </a:rPr>
              <a:t>района Волгоградской области (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действие соглашения </a:t>
            </a:r>
            <a:r>
              <a:rPr sz="1600" b="1" dirty="0">
                <a:solidFill>
                  <a:srgbClr val="17375E"/>
                </a:solidFill>
                <a:latin typeface="Times New Roman"/>
                <a:cs typeface="Times New Roman"/>
              </a:rPr>
              <a:t> прекращено    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досрочно</a:t>
            </a:r>
            <a:r>
              <a:rPr sz="1600" b="1" spc="390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395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17375E"/>
                </a:solidFill>
                <a:latin typeface="Times New Roman"/>
                <a:cs typeface="Times New Roman"/>
              </a:rPr>
              <a:t>в    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одностороннем</a:t>
            </a:r>
            <a:r>
              <a:rPr sz="1600" b="1" spc="390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395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внесудебном</a:t>
            </a:r>
            <a:r>
              <a:rPr sz="1600" b="1" spc="585" dirty="0">
                <a:solidFill>
                  <a:srgbClr val="17375E"/>
                </a:solidFill>
                <a:latin typeface="Times New Roman"/>
                <a:cs typeface="Times New Roman"/>
              </a:rPr>
              <a:t>  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порядке: </a:t>
            </a:r>
            <a:r>
              <a:rPr sz="1600" b="1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17375E"/>
                </a:solidFill>
                <a:latin typeface="Times New Roman"/>
                <a:cs typeface="Times New Roman"/>
              </a:rPr>
              <a:t>по</a:t>
            </a:r>
            <a:r>
              <a:rPr sz="1600" b="1" spc="-5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7375E"/>
                </a:solidFill>
                <a:latin typeface="Times New Roman"/>
                <a:cs typeface="Times New Roman"/>
              </a:rPr>
              <a:t>инициативе</a:t>
            </a:r>
            <a:r>
              <a:rPr sz="1600" b="1" spc="-75" dirty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>
                <a:solidFill>
                  <a:srgbClr val="17375E"/>
                </a:solidFill>
                <a:latin typeface="Times New Roman"/>
                <a:cs typeface="Times New Roman"/>
              </a:rPr>
              <a:t>заказчика</a:t>
            </a:r>
            <a:r>
              <a:rPr sz="1600" b="1" dirty="0" smtClean="0"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412800" y="8636000"/>
            <a:ext cx="673735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ru-RU" sz="1600" b="1" spc="5" dirty="0" smtClean="0">
                <a:latin typeface="Times New Roman"/>
                <a:cs typeface="Times New Roman"/>
              </a:rPr>
              <a:t>3.Концессионное </a:t>
            </a:r>
            <a:r>
              <a:rPr lang="ru-RU" sz="1600" b="1" spc="5" dirty="0">
                <a:latin typeface="Times New Roman"/>
                <a:cs typeface="Times New Roman"/>
              </a:rPr>
              <a:t>соглашение в отношении систем </a:t>
            </a:r>
            <a:r>
              <a:rPr lang="ru-RU" sz="1600" b="1" spc="5" dirty="0" smtClean="0">
                <a:latin typeface="Times New Roman"/>
                <a:cs typeface="Times New Roman"/>
              </a:rPr>
              <a:t>теплоснабжения</a:t>
            </a:r>
            <a:br>
              <a:rPr lang="ru-RU" sz="1600" b="1" spc="5" dirty="0" smtClean="0">
                <a:latin typeface="Times New Roman"/>
                <a:cs typeface="Times New Roman"/>
              </a:rPr>
            </a:br>
            <a:r>
              <a:rPr lang="ru-RU" sz="1600" b="1" spc="5" dirty="0" smtClean="0">
                <a:latin typeface="Times New Roman"/>
                <a:cs typeface="Times New Roman"/>
              </a:rPr>
              <a:t>и </a:t>
            </a:r>
            <a:r>
              <a:rPr lang="ru-RU" sz="1600" b="1" spc="5" dirty="0">
                <a:latin typeface="Times New Roman"/>
                <a:cs typeface="Times New Roman"/>
              </a:rPr>
              <a:t>горячего водоснабжения городского округа </a:t>
            </a:r>
            <a:r>
              <a:rPr lang="ru-RU" sz="1600" b="1" spc="5" dirty="0" smtClean="0">
                <a:latin typeface="Times New Roman"/>
                <a:cs typeface="Times New Roman"/>
              </a:rPr>
              <a:t>город </a:t>
            </a:r>
            <a:r>
              <a:rPr lang="ru-RU" sz="1600" b="1" spc="5" dirty="0" smtClean="0">
                <a:latin typeface="Times New Roman"/>
                <a:cs typeface="Times New Roman"/>
              </a:rPr>
              <a:t>Урюпинск 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-5" dirty="0" smtClean="0">
                <a:latin typeface="Times New Roman"/>
                <a:cs typeface="Times New Roman"/>
              </a:rPr>
              <a:t>(</a:t>
            </a:r>
            <a:r>
              <a:rPr sz="1600" b="1" spc="-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действие</a:t>
            </a:r>
            <a:r>
              <a:rPr sz="1600" b="1" spc="-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соглашения</a:t>
            </a:r>
            <a:r>
              <a:rPr sz="1600" b="1" spc="-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прекращено</a:t>
            </a:r>
            <a:r>
              <a:rPr sz="1600" b="1" dirty="0" smtClean="0">
                <a:solidFill>
                  <a:srgbClr val="17375E"/>
                </a:solidFill>
                <a:latin typeface="Times New Roman"/>
                <a:cs typeface="Times New Roman"/>
              </a:rPr>
              <a:t>   </a:t>
            </a:r>
            <a:r>
              <a:rPr sz="1600" b="1" spc="-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досрочно</a:t>
            </a:r>
            <a:r>
              <a:rPr sz="1600" b="1" spc="390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39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 smtClean="0">
                <a:solidFill>
                  <a:srgbClr val="17375E"/>
                </a:solidFill>
                <a:latin typeface="Times New Roman"/>
                <a:cs typeface="Times New Roman"/>
              </a:rPr>
              <a:t>в    </a:t>
            </a:r>
            <a:r>
              <a:rPr sz="1600" b="1" spc="-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одностороннем</a:t>
            </a:r>
            <a:r>
              <a:rPr sz="1600" b="1" spc="390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39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внесудебном</a:t>
            </a:r>
            <a:r>
              <a:rPr sz="1600" b="1" spc="58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 </a:t>
            </a:r>
            <a:r>
              <a:rPr sz="1600" b="1" spc="-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порядке</a:t>
            </a:r>
            <a:r>
              <a:rPr sz="1600" b="1" spc="-5" dirty="0" smtClean="0">
                <a:solidFill>
                  <a:srgbClr val="17375E"/>
                </a:solidFill>
                <a:latin typeface="Times New Roman"/>
                <a:cs typeface="Times New Roman"/>
              </a:rPr>
              <a:t>: </a:t>
            </a:r>
            <a:r>
              <a:rPr sz="1600" b="1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по</a:t>
            </a:r>
            <a:r>
              <a:rPr sz="1600" b="1" spc="-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инициативе</a:t>
            </a:r>
            <a:r>
              <a:rPr sz="1600" b="1" spc="-75" dirty="0" smtClean="0">
                <a:solidFill>
                  <a:srgbClr val="17375E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solidFill>
                  <a:srgbClr val="17375E"/>
                </a:solidFill>
                <a:latin typeface="Times New Roman"/>
                <a:cs typeface="Times New Roman"/>
              </a:rPr>
              <a:t>заказчика</a:t>
            </a:r>
            <a:r>
              <a:rPr sz="1600" b="1" dirty="0" smtClean="0">
                <a:latin typeface="Times New Roman"/>
                <a:cs typeface="Times New Roman"/>
              </a:rPr>
              <a:t>)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5045075"/>
            <a:ext cx="6730898" cy="1723549"/>
          </a:xfrm>
        </p:spPr>
        <p:txBody>
          <a:bodyPr/>
          <a:lstStyle/>
          <a:p>
            <a:pPr algn="ctr"/>
            <a:r>
              <a:rPr lang="ru-RU" spc="-5" dirty="0"/>
              <a:t>ОПИСАНИЕ </a:t>
            </a:r>
            <a:r>
              <a:rPr lang="ru-RU" spc="-5" dirty="0" smtClean="0"/>
              <a:t>ПРЕКРАТИВШИХ СВОЕ ДЕЙСТВИЕ </a:t>
            </a:r>
            <a:r>
              <a:rPr lang="ru-RU" spc="-5" dirty="0" smtClean="0"/>
              <a:t>ГЧП-ПРОЕКТОВ, ИНИЦИИРОВАННЫХ </a:t>
            </a:r>
            <a:r>
              <a:rPr lang="ru-RU" spc="-5" dirty="0"/>
              <a:t>ЧАСТНОЙ СТОРОНОЙ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543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00" y="3347415"/>
            <a:ext cx="6884034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 smtClean="0">
                <a:latin typeface="Times New Roman"/>
                <a:cs typeface="Times New Roman"/>
              </a:rPr>
              <a:t>1.</a:t>
            </a:r>
            <a:r>
              <a:rPr sz="2000" b="1" spc="-5" dirty="0" smtClean="0">
                <a:latin typeface="Times New Roman"/>
                <a:cs typeface="Times New Roman"/>
              </a:rPr>
              <a:t>Концессионное</a:t>
            </a:r>
            <a:r>
              <a:rPr sz="2000" b="1" spc="434" dirty="0" smtClean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соглашение</a:t>
            </a:r>
            <a:r>
              <a:rPr sz="2000" b="1" spc="4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о</a:t>
            </a:r>
            <a:r>
              <a:rPr sz="2000" b="1" spc="4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создании,</a:t>
            </a:r>
            <a:r>
              <a:rPr sz="2000" b="1" spc="4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реконструкции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600" y="3652774"/>
            <a:ext cx="47136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3405" algn="l"/>
                <a:tab pos="1595120" algn="l"/>
                <a:tab pos="3649979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и	(или)	модернизации	объектов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600" y="3957574"/>
            <a:ext cx="483933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04390" algn="l"/>
                <a:tab pos="280225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находящихся	в	муниципальной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64385" algn="l"/>
                <a:tab pos="3641090" algn="l"/>
              </a:tabLst>
            </a:pPr>
            <a:r>
              <a:rPr sz="2000" b="1" dirty="0">
                <a:latin typeface="Times New Roman"/>
                <a:cs typeface="Times New Roman"/>
              </a:rPr>
              <a:t>Светлоярского	</a:t>
            </a:r>
            <a:r>
              <a:rPr sz="2000" b="1" spc="-10" dirty="0">
                <a:latin typeface="Times New Roman"/>
                <a:cs typeface="Times New Roman"/>
              </a:rPr>
              <a:t>городского	</a:t>
            </a:r>
            <a:r>
              <a:rPr sz="2000" b="1" spc="-5" dirty="0">
                <a:latin typeface="Times New Roman"/>
                <a:cs typeface="Times New Roman"/>
              </a:rPr>
              <a:t>поселения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41060" y="3652774"/>
            <a:ext cx="178181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655" marR="5080" indent="-21590" algn="just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latin typeface="Times New Roman"/>
                <a:cs typeface="Times New Roman"/>
              </a:rPr>
              <a:t>в</a:t>
            </a:r>
            <a:r>
              <a:rPr sz="2000" b="1" spc="5" dirty="0">
                <a:latin typeface="Times New Roman"/>
                <a:cs typeface="Times New Roman"/>
              </a:rPr>
              <a:t>о</a:t>
            </a:r>
            <a:r>
              <a:rPr sz="2000" b="1" spc="-5" dirty="0">
                <a:latin typeface="Times New Roman"/>
                <a:cs typeface="Times New Roman"/>
              </a:rPr>
              <a:t>д</a:t>
            </a:r>
            <a:r>
              <a:rPr sz="2000" b="1" spc="5" dirty="0">
                <a:latin typeface="Times New Roman"/>
                <a:cs typeface="Times New Roman"/>
              </a:rPr>
              <a:t>о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ве</a:t>
            </a:r>
            <a:r>
              <a:rPr sz="2000" b="1" spc="-5" dirty="0">
                <a:latin typeface="Times New Roman"/>
                <a:cs typeface="Times New Roman"/>
              </a:rPr>
              <a:t>де</a:t>
            </a:r>
            <a:r>
              <a:rPr sz="2000" b="1" dirty="0">
                <a:latin typeface="Times New Roman"/>
                <a:cs typeface="Times New Roman"/>
              </a:rPr>
              <a:t>н</a:t>
            </a:r>
            <a:r>
              <a:rPr sz="2000" b="1" spc="-10" dirty="0">
                <a:latin typeface="Times New Roman"/>
                <a:cs typeface="Times New Roman"/>
              </a:rPr>
              <a:t>и</a:t>
            </a:r>
            <a:r>
              <a:rPr sz="2000" b="1" spc="-5" dirty="0">
                <a:latin typeface="Times New Roman"/>
                <a:cs typeface="Times New Roman"/>
              </a:rPr>
              <a:t>я,  собственности 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Светлоярского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600" y="4570603"/>
            <a:ext cx="562546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dirty="0">
                <a:latin typeface="Times New Roman"/>
                <a:cs typeface="Times New Roman"/>
              </a:rPr>
              <a:t>муниципального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района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Волгоградской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области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65300" y="5355408"/>
          <a:ext cx="5362575" cy="3457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2575"/>
              </a:tblGrid>
              <a:tr h="1418877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0"/>
                        </a:lnSpc>
                      </a:pP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7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95200"/>
                        </a:lnSpc>
                        <a:spcBef>
                          <a:spcPts val="5"/>
                        </a:spcBef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предполагает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реализацию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ООО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"Осока-Лик"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мероприятий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созданию,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реконструкции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(или)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модернизации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объектов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водоотведения для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населения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Светлоярского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городского поселения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рс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ого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ниципал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йон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огра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</a:tr>
              <a:tr h="111175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лн.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63195" marB="0"/>
                </a:tc>
              </a:tr>
              <a:tr h="918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ОК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2017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00" y="3347415"/>
            <a:ext cx="6884670" cy="1857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200"/>
              </a:lnSpc>
              <a:spcBef>
                <a:spcPts val="90"/>
              </a:spcBef>
            </a:pPr>
            <a:r>
              <a:rPr sz="2000" b="1" dirty="0" smtClean="0">
                <a:latin typeface="Times New Roman"/>
                <a:cs typeface="Times New Roman"/>
              </a:rPr>
              <a:t>2.</a:t>
            </a:r>
            <a:r>
              <a:rPr sz="2000" b="1" spc="-5" dirty="0" smtClean="0">
                <a:latin typeface="Times New Roman"/>
                <a:cs typeface="Times New Roman"/>
              </a:rPr>
              <a:t>Концессионное</a:t>
            </a:r>
            <a:r>
              <a:rPr sz="2000" b="1" dirty="0" smtClean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соглашение</a:t>
            </a:r>
            <a:r>
              <a:rPr sz="2000" b="1" spc="48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о</a:t>
            </a:r>
            <a:r>
              <a:rPr sz="2000" b="1" spc="4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создании,</a:t>
            </a:r>
            <a:r>
              <a:rPr sz="2000" b="1" spc="48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реконструкции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и (или) модернизации </a:t>
            </a:r>
            <a:r>
              <a:rPr sz="2000" b="1" dirty="0">
                <a:latin typeface="Times New Roman"/>
                <a:cs typeface="Times New Roman"/>
              </a:rPr>
              <a:t>объектов </a:t>
            </a:r>
            <a:r>
              <a:rPr sz="2000" b="1" spc="-5" dirty="0">
                <a:latin typeface="Times New Roman"/>
                <a:cs typeface="Times New Roman"/>
              </a:rPr>
              <a:t>коммунального хозяйства, 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предназначенных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для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предоставления</a:t>
            </a:r>
            <a:r>
              <a:rPr sz="2000" b="1" spc="-5" dirty="0">
                <a:latin typeface="Times New Roman"/>
                <a:cs typeface="Times New Roman"/>
              </a:rPr>
              <a:t> услуг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холодного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водоснабжения</a:t>
            </a:r>
            <a:r>
              <a:rPr sz="2000" b="1" dirty="0">
                <a:latin typeface="Times New Roman"/>
                <a:cs typeface="Times New Roman"/>
              </a:rPr>
              <a:t> (питьевая </a:t>
            </a:r>
            <a:r>
              <a:rPr sz="2000" b="1" spc="-5" dirty="0">
                <a:latin typeface="Times New Roman"/>
                <a:cs typeface="Times New Roman"/>
              </a:rPr>
              <a:t>и </a:t>
            </a:r>
            <a:r>
              <a:rPr sz="2000" b="1" dirty="0">
                <a:latin typeface="Times New Roman"/>
                <a:cs typeface="Times New Roman"/>
              </a:rPr>
              <a:t>техническая</a:t>
            </a:r>
            <a:r>
              <a:rPr sz="2000" b="1" spc="5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вода)</a:t>
            </a:r>
            <a:r>
              <a:rPr sz="2000" b="1" spc="4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населению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иным</a:t>
            </a:r>
            <a:r>
              <a:rPr sz="2000" b="1" spc="-5" dirty="0">
                <a:latin typeface="Times New Roman"/>
                <a:cs typeface="Times New Roman"/>
              </a:rPr>
              <a:t> потребителям</a:t>
            </a:r>
            <a:r>
              <a:rPr sz="2000" b="1" dirty="0">
                <a:latin typeface="Times New Roman"/>
                <a:cs typeface="Times New Roman"/>
              </a:rPr>
              <a:t> Светлоярского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муниципального 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района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Волгоградской</a:t>
            </a:r>
            <a:r>
              <a:rPr sz="2000" b="1" spc="5" dirty="0">
                <a:latin typeface="Times New Roman"/>
                <a:cs typeface="Times New Roman"/>
              </a:rPr>
              <a:t> области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65300" y="5583737"/>
          <a:ext cx="5361305" cy="3466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1305"/>
              </a:tblGrid>
              <a:tr h="1524305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5"/>
                        </a:lnSpc>
                      </a:pP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7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95000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предполагает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реализацию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ООО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"Осока-Лик"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мероприятий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созданию,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реконструкции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(или)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модернизации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объектов,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предназначеных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предоставления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услуг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холодного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водоснабжения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населению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иным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потребителям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Светлоярского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ниципал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йо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огра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</a:p>
                  </a:txBody>
                  <a:tcPr marL="0" marR="0" marT="0" marB="0"/>
                </a:tc>
              </a:tr>
              <a:tr h="1015428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86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лн.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/>
                </a:tc>
              </a:tr>
              <a:tr h="918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ОК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2017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204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0604" y="3195015"/>
            <a:ext cx="13544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5" dirty="0">
                <a:latin typeface="Times New Roman"/>
                <a:cs typeface="Times New Roman"/>
              </a:rPr>
              <a:t>с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г</a:t>
            </a:r>
            <a:r>
              <a:rPr sz="2000" b="1" spc="-20" dirty="0">
                <a:latin typeface="Times New Roman"/>
                <a:cs typeface="Times New Roman"/>
              </a:rPr>
              <a:t>л</a:t>
            </a:r>
            <a:r>
              <a:rPr sz="2000" b="1" spc="-45" dirty="0">
                <a:latin typeface="Times New Roman"/>
                <a:cs typeface="Times New Roman"/>
              </a:rPr>
              <a:t>а</a:t>
            </a:r>
            <a:r>
              <a:rPr sz="2000" b="1" spc="-10" dirty="0">
                <a:latin typeface="Times New Roman"/>
                <a:cs typeface="Times New Roman"/>
              </a:rPr>
              <a:t>ш</a:t>
            </a:r>
            <a:r>
              <a:rPr sz="2000" b="1" spc="-30" dirty="0">
                <a:latin typeface="Times New Roman"/>
                <a:cs typeface="Times New Roman"/>
              </a:rPr>
              <a:t>ени</a:t>
            </a:r>
            <a:r>
              <a:rPr sz="2000" b="1" spc="-5" dirty="0">
                <a:latin typeface="Times New Roman"/>
                <a:cs typeface="Times New Roman"/>
              </a:rPr>
              <a:t>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04486" y="3195015"/>
            <a:ext cx="274510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3545" algn="l"/>
                <a:tab pos="196659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в	</a:t>
            </a:r>
            <a:r>
              <a:rPr sz="2000" b="1" spc="-40" dirty="0">
                <a:latin typeface="Times New Roman"/>
                <a:cs typeface="Times New Roman"/>
              </a:rPr>
              <a:t>о</a:t>
            </a:r>
            <a:r>
              <a:rPr sz="2000" b="1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н</a:t>
            </a:r>
            <a:r>
              <a:rPr sz="2000" b="1" spc="-40" dirty="0">
                <a:latin typeface="Times New Roman"/>
                <a:cs typeface="Times New Roman"/>
              </a:rPr>
              <a:t>о</a:t>
            </a:r>
            <a:r>
              <a:rPr sz="2000" b="1" spc="-10" dirty="0">
                <a:latin typeface="Times New Roman"/>
                <a:cs typeface="Times New Roman"/>
              </a:rPr>
              <a:t>ш</a:t>
            </a:r>
            <a:r>
              <a:rPr sz="2000" b="1" spc="-30" dirty="0">
                <a:latin typeface="Times New Roman"/>
                <a:cs typeface="Times New Roman"/>
              </a:rPr>
              <a:t>е</a:t>
            </a:r>
            <a:r>
              <a:rPr sz="2000" b="1" spc="-25" dirty="0">
                <a:latin typeface="Times New Roman"/>
                <a:cs typeface="Times New Roman"/>
              </a:rPr>
              <a:t>ни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50" dirty="0">
                <a:latin typeface="Times New Roman"/>
                <a:cs typeface="Times New Roman"/>
              </a:rPr>
              <a:t>с</a:t>
            </a:r>
            <a:r>
              <a:rPr sz="2000" b="1" spc="-25" dirty="0">
                <a:latin typeface="Times New Roman"/>
                <a:cs typeface="Times New Roman"/>
              </a:rPr>
              <a:t>и</a:t>
            </a:r>
            <a:r>
              <a:rPr sz="2000" b="1" spc="-50" dirty="0">
                <a:latin typeface="Times New Roman"/>
                <a:cs typeface="Times New Roman"/>
              </a:rPr>
              <a:t>с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50" dirty="0">
                <a:latin typeface="Times New Roman"/>
                <a:cs typeface="Times New Roman"/>
              </a:rPr>
              <a:t>е</a:t>
            </a:r>
            <a:r>
              <a:rPr sz="2000" b="1" spc="-5" dirty="0">
                <a:latin typeface="Times New Roman"/>
                <a:cs typeface="Times New Roman"/>
              </a:rPr>
              <a:t>м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792" y="3195015"/>
            <a:ext cx="34302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8790" algn="l"/>
              </a:tabLst>
            </a:pPr>
            <a:r>
              <a:rPr lang="ru-RU" sz="2000" b="1" spc="-10" dirty="0">
                <a:latin typeface="Times New Roman"/>
                <a:cs typeface="Times New Roman"/>
              </a:rPr>
              <a:t>3</a:t>
            </a:r>
            <a:r>
              <a:rPr sz="2000" b="1" spc="-10" dirty="0" smtClean="0">
                <a:latin typeface="Times New Roman"/>
                <a:cs typeface="Times New Roman"/>
              </a:rPr>
              <a:t>.</a:t>
            </a:r>
            <a:r>
              <a:rPr sz="2000" b="1" spc="-30" dirty="0" err="1" smtClean="0">
                <a:latin typeface="Times New Roman"/>
                <a:cs typeface="Times New Roman"/>
              </a:rPr>
              <a:t>Концессионно</a:t>
            </a:r>
            <a:r>
              <a:rPr lang="ru-RU" sz="2000" b="1" spc="-30" dirty="0" smtClean="0">
                <a:latin typeface="Times New Roman"/>
                <a:cs typeface="Times New Roman"/>
              </a:rPr>
              <a:t>е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67560" algn="l"/>
                <a:tab pos="2418715" algn="l"/>
              </a:tabLst>
            </a:pPr>
            <a:r>
              <a:rPr sz="2000" b="1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еп</a:t>
            </a:r>
            <a:r>
              <a:rPr sz="2000" b="1" spc="-45" dirty="0">
                <a:latin typeface="Times New Roman"/>
                <a:cs typeface="Times New Roman"/>
              </a:rPr>
              <a:t>л</a:t>
            </a:r>
            <a:r>
              <a:rPr sz="2000" b="1" spc="-15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сн</a:t>
            </a:r>
            <a:r>
              <a:rPr sz="2000" b="1" spc="-40" dirty="0">
                <a:latin typeface="Times New Roman"/>
                <a:cs typeface="Times New Roman"/>
              </a:rPr>
              <a:t>а</a:t>
            </a:r>
            <a:r>
              <a:rPr sz="2000" b="1" spc="-15" dirty="0">
                <a:latin typeface="Times New Roman"/>
                <a:cs typeface="Times New Roman"/>
              </a:rPr>
              <a:t>б</a:t>
            </a:r>
            <a:r>
              <a:rPr sz="2000" b="1" spc="-60" dirty="0">
                <a:latin typeface="Times New Roman"/>
                <a:cs typeface="Times New Roman"/>
              </a:rPr>
              <a:t>ж</a:t>
            </a:r>
            <a:r>
              <a:rPr sz="2000" b="1" spc="-25" dirty="0">
                <a:latin typeface="Times New Roman"/>
                <a:cs typeface="Times New Roman"/>
              </a:rPr>
              <a:t>ени</a:t>
            </a:r>
            <a:r>
              <a:rPr sz="2000" b="1" spc="-5" dirty="0">
                <a:latin typeface="Times New Roman"/>
                <a:cs typeface="Times New Roman"/>
              </a:rPr>
              <a:t>я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25" dirty="0">
                <a:latin typeface="Times New Roman"/>
                <a:cs typeface="Times New Roman"/>
              </a:rPr>
              <a:t>г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30" dirty="0">
                <a:latin typeface="Times New Roman"/>
                <a:cs typeface="Times New Roman"/>
              </a:rPr>
              <a:t>я</a:t>
            </a:r>
            <a:r>
              <a:rPr sz="2000" b="1" spc="-25" dirty="0">
                <a:latin typeface="Times New Roman"/>
                <a:cs typeface="Times New Roman"/>
              </a:rPr>
              <a:t>чег</a:t>
            </a:r>
            <a:r>
              <a:rPr sz="2000" b="1" spc="-5" dirty="0">
                <a:latin typeface="Times New Roman"/>
                <a:cs typeface="Times New Roman"/>
              </a:rPr>
              <a:t>о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9097" y="3500374"/>
            <a:ext cx="17411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5" dirty="0">
                <a:latin typeface="Times New Roman"/>
                <a:cs typeface="Times New Roman"/>
              </a:rPr>
              <a:t>в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55" dirty="0">
                <a:latin typeface="Times New Roman"/>
                <a:cs typeface="Times New Roman"/>
              </a:rPr>
              <a:t>д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с</a:t>
            </a:r>
            <a:r>
              <a:rPr sz="2000" b="1" spc="-30" dirty="0">
                <a:latin typeface="Times New Roman"/>
                <a:cs typeface="Times New Roman"/>
              </a:rPr>
              <a:t>н</a:t>
            </a:r>
            <a:r>
              <a:rPr sz="2000" b="1" spc="-45" dirty="0">
                <a:latin typeface="Times New Roman"/>
                <a:cs typeface="Times New Roman"/>
              </a:rPr>
              <a:t>а</a:t>
            </a:r>
            <a:r>
              <a:rPr sz="2000" b="1" spc="-20" dirty="0">
                <a:latin typeface="Times New Roman"/>
                <a:cs typeface="Times New Roman"/>
              </a:rPr>
              <a:t>б</a:t>
            </a:r>
            <a:r>
              <a:rPr sz="2000" b="1" spc="-65" dirty="0">
                <a:latin typeface="Times New Roman"/>
                <a:cs typeface="Times New Roman"/>
              </a:rPr>
              <a:t>ж</a:t>
            </a:r>
            <a:r>
              <a:rPr sz="2000" b="1" spc="-25" dirty="0">
                <a:latin typeface="Times New Roman"/>
                <a:cs typeface="Times New Roman"/>
              </a:rPr>
              <a:t>е</a:t>
            </a:r>
            <a:r>
              <a:rPr sz="2000" b="1" spc="-30" dirty="0">
                <a:latin typeface="Times New Roman"/>
                <a:cs typeface="Times New Roman"/>
              </a:rPr>
              <a:t>ни</a:t>
            </a:r>
            <a:r>
              <a:rPr sz="2000" b="1" spc="-5" dirty="0">
                <a:latin typeface="Times New Roman"/>
                <a:cs typeface="Times New Roman"/>
              </a:rPr>
              <a:t>я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80353" y="3500374"/>
            <a:ext cx="126809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5" dirty="0">
                <a:latin typeface="Times New Roman"/>
                <a:cs typeface="Times New Roman"/>
              </a:rPr>
              <a:t>городского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8792" y="3805174"/>
            <a:ext cx="273113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latin typeface="Times New Roman"/>
                <a:cs typeface="Times New Roman"/>
              </a:rPr>
              <a:t>округа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город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Урюпинск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65300" y="4745808"/>
          <a:ext cx="5362575" cy="34574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2575"/>
              </a:tblGrid>
              <a:tr h="1316675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0"/>
                        </a:lnSpc>
                      </a:pPr>
                      <a:r>
                        <a:rPr sz="1400" b="1" spc="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7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 dirty="0" smtClean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95000"/>
                        </a:lnSpc>
                      </a:pP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предполагает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 err="1" smtClean="0">
                          <a:latin typeface="Times New Roman"/>
                          <a:cs typeface="Times New Roman"/>
                        </a:rPr>
                        <a:t>реализацию</a:t>
                      </a:r>
                      <a:r>
                        <a:rPr sz="14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ООО 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Концессии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 err="1" smtClean="0">
                          <a:latin typeface="Times New Roman"/>
                          <a:cs typeface="Times New Roman"/>
                        </a:rPr>
                        <a:t>теплоснабжения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Поволжья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sz="14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мероприятий</a:t>
                      </a:r>
                      <a:r>
                        <a:rPr sz="14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err="1" smtClean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err="1" smtClean="0">
                          <a:latin typeface="Times New Roman"/>
                          <a:cs typeface="Times New Roman"/>
                        </a:rPr>
                        <a:t>созданию</a:t>
                      </a:r>
                      <a:r>
                        <a:rPr sz="1400" spc="-5" dirty="0" smtClean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реконструкции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объектов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err="1" smtClean="0">
                          <a:latin typeface="Times New Roman"/>
                          <a:cs typeface="Times New Roman"/>
                        </a:rPr>
                        <a:t>системы</a:t>
                      </a:r>
                      <a:r>
                        <a:rPr sz="1400" spc="-6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теплоснабжения</a:t>
                      </a:r>
                      <a:r>
                        <a:rPr sz="1400" spc="114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городского</a:t>
                      </a:r>
                      <a:r>
                        <a:rPr sz="1400" spc="2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округа</a:t>
                      </a:r>
                      <a:r>
                        <a:rPr sz="1400" spc="-6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город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 err="1" smtClean="0">
                          <a:latin typeface="Times New Roman"/>
                          <a:cs typeface="Times New Roman"/>
                        </a:rPr>
                        <a:t>Урюпинск</a:t>
                      </a:r>
                      <a:r>
                        <a:rPr sz="1400" spc="-30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13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264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лн.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0" marR="0" marT="2540" marB="0"/>
                </a:tc>
              </a:tr>
              <a:tr h="919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ОК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  <a:spcBef>
                          <a:spcPts val="5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2018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203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23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800" y="3344926"/>
            <a:ext cx="6730898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ДЕЙСТВУЮЩИЕ</a:t>
            </a:r>
            <a:r>
              <a:rPr spc="-140" dirty="0"/>
              <a:t> </a:t>
            </a:r>
            <a:r>
              <a:rPr spc="-10" dirty="0" smtClean="0"/>
              <a:t>ГЧП-ПРОЕКТЫ</a:t>
            </a:r>
            <a:r>
              <a:rPr lang="ru-RU" spc="-10" dirty="0" smtClean="0"/>
              <a:t>,</a:t>
            </a:r>
            <a:r>
              <a:rPr spc="-10" dirty="0" smtClean="0"/>
              <a:t> </a:t>
            </a:r>
            <a:r>
              <a:rPr spc="-685" dirty="0" smtClean="0"/>
              <a:t> </a:t>
            </a:r>
            <a:r>
              <a:rPr spc="-5" dirty="0"/>
              <a:t>ИНИЦИИРОВАННЫЕ </a:t>
            </a:r>
            <a:r>
              <a:rPr dirty="0" smtClean="0"/>
              <a:t>ЧАСТНОЙ</a:t>
            </a:r>
            <a:r>
              <a:rPr lang="ru-RU" dirty="0" smtClean="0"/>
              <a:t> СТОРОНОЙ </a:t>
            </a:r>
            <a:r>
              <a:rPr lang="ru-RU" spc="-5" dirty="0" smtClean="0"/>
              <a:t>ЗА ВЕСЬ ПЕРИОД</a:t>
            </a:r>
            <a:r>
              <a:rPr spc="-5" dirty="0" smtClean="0"/>
              <a:t>:</a:t>
            </a:r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24992" y="4948555"/>
            <a:ext cx="6652895" cy="42761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</a:tabLst>
            </a:pPr>
            <a:r>
              <a:rPr spc="-25" dirty="0"/>
              <a:t>Концессионное</a:t>
            </a:r>
            <a:r>
              <a:rPr spc="-20" dirty="0"/>
              <a:t> </a:t>
            </a:r>
            <a:r>
              <a:rPr spc="-25" dirty="0"/>
              <a:t>соглашение</a:t>
            </a:r>
            <a:r>
              <a:rPr spc="-20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25" dirty="0"/>
              <a:t>отношении</a:t>
            </a:r>
            <a:r>
              <a:rPr spc="-20" dirty="0"/>
              <a:t> </a:t>
            </a:r>
            <a:r>
              <a:rPr spc="-25" dirty="0"/>
              <a:t>объектов</a:t>
            </a:r>
            <a:r>
              <a:rPr spc="-20" dirty="0"/>
              <a:t> </a:t>
            </a:r>
            <a:r>
              <a:rPr spc="-25" dirty="0"/>
              <a:t>наружного </a:t>
            </a:r>
            <a:r>
              <a:rPr spc="-20" dirty="0"/>
              <a:t> освещения,</a:t>
            </a:r>
            <a:r>
              <a:rPr spc="-130" dirty="0"/>
              <a:t> </a:t>
            </a:r>
            <a:r>
              <a:rPr spc="-20" dirty="0"/>
              <a:t>находящихся</a:t>
            </a:r>
            <a:r>
              <a:rPr spc="-114" dirty="0"/>
              <a:t> </a:t>
            </a:r>
            <a:r>
              <a:rPr dirty="0"/>
              <a:t>в</a:t>
            </a:r>
            <a:r>
              <a:rPr spc="-65" dirty="0"/>
              <a:t> </a:t>
            </a:r>
            <a:r>
              <a:rPr spc="-20" dirty="0"/>
              <a:t>муниципальной</a:t>
            </a:r>
            <a:r>
              <a:rPr spc="-125" dirty="0"/>
              <a:t> </a:t>
            </a:r>
            <a:r>
              <a:rPr spc="-20" dirty="0" err="1"/>
              <a:t>собственности</a:t>
            </a:r>
            <a:r>
              <a:rPr spc="-120" dirty="0"/>
              <a:t> </a:t>
            </a:r>
            <a:r>
              <a:rPr spc="-20" dirty="0" err="1" smtClean="0"/>
              <a:t>Волгограда</a:t>
            </a:r>
            <a:endParaRPr lang="ru-RU" spc="-20" dirty="0" smtClean="0"/>
          </a:p>
          <a:p>
            <a:pPr marL="12700" marR="762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</a:tabLst>
            </a:pPr>
            <a:endParaRPr spc="-20" dirty="0"/>
          </a:p>
          <a:p>
            <a:pPr marL="12700" marR="5715" algn="just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375920" algn="l"/>
              </a:tabLst>
            </a:pPr>
            <a:r>
              <a:rPr spc="-25" dirty="0"/>
              <a:t>Соглашение</a:t>
            </a:r>
            <a:r>
              <a:rPr spc="-20" dirty="0"/>
              <a:t> </a:t>
            </a:r>
            <a:r>
              <a:rPr spc="5" dirty="0"/>
              <a:t>о</a:t>
            </a:r>
            <a:r>
              <a:rPr spc="10" dirty="0"/>
              <a:t> </a:t>
            </a:r>
            <a:r>
              <a:rPr spc="-25" dirty="0"/>
              <a:t>муниципально-частном</a:t>
            </a:r>
            <a:r>
              <a:rPr spc="-20" dirty="0"/>
              <a:t> </a:t>
            </a:r>
            <a:r>
              <a:rPr spc="-25" dirty="0"/>
              <a:t>партнерстве</a:t>
            </a:r>
            <a:r>
              <a:rPr spc="-20" dirty="0"/>
              <a:t> </a:t>
            </a:r>
            <a:r>
              <a:rPr spc="-25" dirty="0"/>
              <a:t>"Создание </a:t>
            </a:r>
            <a:r>
              <a:rPr spc="-20" dirty="0"/>
              <a:t> объектов </a:t>
            </a:r>
            <a:r>
              <a:rPr spc="-25" dirty="0"/>
              <a:t>физкультурно-спортивной </a:t>
            </a:r>
            <a:r>
              <a:rPr dirty="0"/>
              <a:t>и </a:t>
            </a:r>
            <a:r>
              <a:rPr spc="-30" dirty="0"/>
              <a:t>образовательной </a:t>
            </a:r>
            <a:r>
              <a:rPr spc="-25" dirty="0"/>
              <a:t>инфраструктуры </a:t>
            </a:r>
            <a:r>
              <a:rPr spc="-20" dirty="0"/>
              <a:t> </a:t>
            </a:r>
            <a:r>
              <a:rPr spc="-5" dirty="0"/>
              <a:t>на</a:t>
            </a:r>
            <a:r>
              <a:rPr dirty="0"/>
              <a:t> </a:t>
            </a:r>
            <a:r>
              <a:rPr spc="-25" dirty="0"/>
              <a:t>территории</a:t>
            </a:r>
            <a:r>
              <a:rPr spc="-20" dirty="0"/>
              <a:t> </a:t>
            </a:r>
            <a:r>
              <a:rPr spc="-25" dirty="0"/>
              <a:t>Центрального</a:t>
            </a:r>
            <a:r>
              <a:rPr spc="-20" dirty="0"/>
              <a:t> </a:t>
            </a:r>
            <a:r>
              <a:rPr spc="-25" dirty="0"/>
              <a:t>района</a:t>
            </a:r>
            <a:r>
              <a:rPr spc="-20" dirty="0"/>
              <a:t> </a:t>
            </a:r>
            <a:r>
              <a:rPr spc="-25" dirty="0"/>
              <a:t>Волгограда</a:t>
            </a:r>
            <a:r>
              <a:rPr spc="-20" dirty="0"/>
              <a:t> </a:t>
            </a:r>
            <a:r>
              <a:rPr spc="-30" dirty="0"/>
              <a:t>(ул.им.Ткачева,7а)" </a:t>
            </a:r>
            <a:r>
              <a:rPr spc="-25" dirty="0"/>
              <a:t> </a:t>
            </a:r>
            <a:r>
              <a:rPr spc="-15" dirty="0"/>
              <a:t>между</a:t>
            </a:r>
            <a:r>
              <a:rPr spc="-85" dirty="0"/>
              <a:t> </a:t>
            </a:r>
            <a:r>
              <a:rPr spc="-20" dirty="0"/>
              <a:t>администрацией</a:t>
            </a:r>
            <a:r>
              <a:rPr spc="-125" dirty="0"/>
              <a:t> </a:t>
            </a:r>
            <a:r>
              <a:rPr spc="-20" dirty="0"/>
              <a:t>Волгограда</a:t>
            </a:r>
            <a:r>
              <a:rPr spc="-125" dirty="0"/>
              <a:t> </a:t>
            </a:r>
            <a:r>
              <a:rPr dirty="0"/>
              <a:t>и</a:t>
            </a:r>
            <a:r>
              <a:rPr spc="-55" dirty="0"/>
              <a:t> </a:t>
            </a:r>
            <a:r>
              <a:rPr spc="-15" dirty="0"/>
              <a:t>ЧОУ</a:t>
            </a:r>
            <a:r>
              <a:rPr spc="-45" dirty="0"/>
              <a:t> </a:t>
            </a:r>
            <a:r>
              <a:rPr spc="-15" dirty="0"/>
              <a:t>СОШ</a:t>
            </a:r>
            <a:r>
              <a:rPr spc="-80" dirty="0"/>
              <a:t> </a:t>
            </a:r>
            <a:r>
              <a:rPr spc="-15" dirty="0"/>
              <a:t>"</a:t>
            </a:r>
            <a:r>
              <a:rPr spc="-15" dirty="0" err="1" smtClean="0"/>
              <a:t>Поколение</a:t>
            </a:r>
            <a:r>
              <a:rPr spc="-15" dirty="0" smtClean="0"/>
              <a:t>"</a:t>
            </a:r>
            <a:endParaRPr lang="ru-RU" spc="-15" dirty="0" smtClean="0"/>
          </a:p>
          <a:p>
            <a:pPr marL="12700" marR="5715" algn="just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375920" algn="l"/>
              </a:tabLst>
            </a:pPr>
            <a:endParaRPr lang="ru-RU" spc="-15" dirty="0" smtClean="0"/>
          </a:p>
          <a:p>
            <a:pPr marL="12700" marR="5715" algn="just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375920" algn="l"/>
              </a:tabLst>
            </a:pPr>
            <a:r>
              <a:rPr spc="-25" dirty="0" err="1" smtClean="0"/>
              <a:t>Концессионное</a:t>
            </a:r>
            <a:r>
              <a:rPr spc="-25" dirty="0" smtClean="0"/>
              <a:t> </a:t>
            </a:r>
            <a:r>
              <a:rPr spc="-25" dirty="0"/>
              <a:t>соглашение </a:t>
            </a:r>
            <a:r>
              <a:rPr spc="5" dirty="0"/>
              <a:t>о </a:t>
            </a:r>
            <a:r>
              <a:rPr spc="-25" dirty="0"/>
              <a:t>создании, реконструкции </a:t>
            </a:r>
            <a:r>
              <a:rPr spc="5" dirty="0"/>
              <a:t>и </a:t>
            </a:r>
            <a:r>
              <a:rPr spc="-25" dirty="0"/>
              <a:t>эксплуатации </a:t>
            </a:r>
            <a:r>
              <a:rPr spc="-385" dirty="0"/>
              <a:t> </a:t>
            </a:r>
            <a:r>
              <a:rPr spc="-25" dirty="0"/>
              <a:t>имущественного</a:t>
            </a:r>
            <a:r>
              <a:rPr spc="-20" dirty="0"/>
              <a:t> </a:t>
            </a:r>
            <a:r>
              <a:rPr spc="-25" dirty="0"/>
              <a:t>комплекса</a:t>
            </a:r>
            <a:r>
              <a:rPr spc="-20" dirty="0"/>
              <a:t> </a:t>
            </a:r>
            <a:r>
              <a:rPr spc="-25" dirty="0"/>
              <a:t>наземного</a:t>
            </a:r>
            <a:r>
              <a:rPr spc="-20" dirty="0"/>
              <a:t> </a:t>
            </a:r>
            <a:r>
              <a:rPr spc="-30" dirty="0"/>
              <a:t>электрического</a:t>
            </a:r>
            <a:r>
              <a:rPr spc="345" dirty="0"/>
              <a:t> </a:t>
            </a:r>
            <a:r>
              <a:rPr spc="-30" dirty="0"/>
              <a:t>транспорта </a:t>
            </a:r>
            <a:r>
              <a:rPr spc="-25" dirty="0"/>
              <a:t> </a:t>
            </a:r>
            <a:r>
              <a:rPr spc="-20" dirty="0"/>
              <a:t>общего</a:t>
            </a:r>
            <a:r>
              <a:rPr spc="120" dirty="0"/>
              <a:t> </a:t>
            </a:r>
            <a:r>
              <a:rPr spc="-25" dirty="0"/>
              <a:t>пользования</a:t>
            </a:r>
            <a:r>
              <a:rPr spc="114" dirty="0"/>
              <a:t> </a:t>
            </a:r>
            <a:r>
              <a:rPr dirty="0"/>
              <a:t>в</a:t>
            </a:r>
            <a:r>
              <a:rPr spc="90" dirty="0"/>
              <a:t> </a:t>
            </a:r>
            <a:r>
              <a:rPr spc="-25" dirty="0"/>
              <a:t>муниципальном</a:t>
            </a:r>
            <a:r>
              <a:rPr spc="105" dirty="0"/>
              <a:t> </a:t>
            </a:r>
            <a:r>
              <a:rPr spc="-25" dirty="0"/>
              <a:t>образовании</a:t>
            </a:r>
            <a:r>
              <a:rPr spc="160" dirty="0"/>
              <a:t> </a:t>
            </a:r>
            <a:r>
              <a:rPr spc="-25" dirty="0" err="1"/>
              <a:t>городской</a:t>
            </a:r>
            <a:r>
              <a:rPr spc="135" dirty="0"/>
              <a:t> </a:t>
            </a:r>
            <a:r>
              <a:rPr spc="-20" dirty="0" err="1" smtClean="0"/>
              <a:t>округ</a:t>
            </a:r>
            <a:r>
              <a:rPr lang="ru-RU" spc="-20" dirty="0" smtClean="0"/>
              <a:t> </a:t>
            </a:r>
            <a:r>
              <a:rPr lang="ru-RU" spc="-25" dirty="0" smtClean="0"/>
              <a:t>город-герой Волгоград </a:t>
            </a:r>
            <a:r>
              <a:rPr lang="ru-RU" dirty="0" smtClean="0"/>
              <a:t>в </a:t>
            </a:r>
            <a:r>
              <a:rPr lang="ru-RU" spc="-25" dirty="0" smtClean="0"/>
              <a:t>Волгоградской области между </a:t>
            </a:r>
            <a:r>
              <a:rPr lang="ru-RU" spc="-30" dirty="0" smtClean="0"/>
              <a:t>городским округом город-герой Волгоград, Волгоградской областью</a:t>
            </a:r>
            <a:br>
              <a:rPr lang="ru-RU" spc="-30" dirty="0" smtClean="0"/>
            </a:br>
            <a:r>
              <a:rPr lang="ru-RU" spc="-30" dirty="0" smtClean="0"/>
              <a:t>и АО </a:t>
            </a:r>
            <a:r>
              <a:rPr lang="ru-RU" spc="-15" dirty="0" smtClean="0"/>
              <a:t>"</a:t>
            </a:r>
            <a:r>
              <a:rPr lang="ru-RU" spc="-30" dirty="0" smtClean="0"/>
              <a:t>ЭЛЕКТРОТРАНСПОРТ ПЛЮС</a:t>
            </a:r>
            <a:r>
              <a:rPr lang="ru-RU" spc="-15" dirty="0" smtClean="0"/>
              <a:t>"</a:t>
            </a:r>
          </a:p>
          <a:p>
            <a:pPr marL="12700" marR="5715" algn="just">
              <a:lnSpc>
                <a:spcPct val="100000"/>
              </a:lnSpc>
              <a:spcBef>
                <a:spcPts val="120"/>
              </a:spcBef>
              <a:buAutoNum type="arabicPeriod"/>
              <a:tabLst>
                <a:tab pos="375920" algn="l"/>
              </a:tabLst>
            </a:pPr>
            <a:endParaRPr lang="ru-RU" spc="-30" dirty="0" smtClean="0"/>
          </a:p>
          <a:p>
            <a:pPr marL="12700" marR="5715" algn="just">
              <a:spcBef>
                <a:spcPts val="120"/>
              </a:spcBef>
              <a:buFontTx/>
              <a:buAutoNum type="arabicPeriod"/>
              <a:tabLst>
                <a:tab pos="375920" algn="l"/>
              </a:tabLst>
            </a:pPr>
            <a:r>
              <a:rPr lang="ru-RU" spc="-50" dirty="0"/>
              <a:t>Р</a:t>
            </a:r>
            <a:r>
              <a:rPr lang="ru-RU" spc="-20" dirty="0"/>
              <a:t>е</a:t>
            </a:r>
            <a:r>
              <a:rPr lang="ru-RU" spc="-40" dirty="0"/>
              <a:t>к</a:t>
            </a:r>
            <a:r>
              <a:rPr lang="ru-RU" spc="-15" dirty="0"/>
              <a:t>о</a:t>
            </a:r>
            <a:r>
              <a:rPr lang="ru-RU" spc="-40" dirty="0"/>
              <a:t>н</a:t>
            </a:r>
            <a:r>
              <a:rPr lang="ru-RU" spc="-20" dirty="0"/>
              <a:t>с</a:t>
            </a:r>
            <a:r>
              <a:rPr lang="ru-RU" spc="-25" dirty="0"/>
              <a:t>т</a:t>
            </a:r>
            <a:r>
              <a:rPr lang="ru-RU" spc="-55" dirty="0"/>
              <a:t>р</a:t>
            </a:r>
            <a:r>
              <a:rPr lang="ru-RU" spc="-15" dirty="0"/>
              <a:t>у</a:t>
            </a:r>
            <a:r>
              <a:rPr lang="ru-RU" spc="-40" dirty="0"/>
              <a:t>к</a:t>
            </a:r>
            <a:r>
              <a:rPr lang="ru-RU" spc="-15" dirty="0"/>
              <a:t>ци</a:t>
            </a:r>
            <a:r>
              <a:rPr lang="ru-RU" dirty="0"/>
              <a:t>я    и    </a:t>
            </a:r>
            <a:r>
              <a:rPr lang="ru-RU" spc="-25" dirty="0"/>
              <a:t>э</a:t>
            </a:r>
            <a:r>
              <a:rPr lang="ru-RU" spc="-15" dirty="0"/>
              <a:t>к</a:t>
            </a:r>
            <a:r>
              <a:rPr lang="ru-RU" spc="-40" dirty="0"/>
              <a:t>с</a:t>
            </a:r>
            <a:r>
              <a:rPr lang="ru-RU" spc="-15" dirty="0"/>
              <a:t>п</a:t>
            </a:r>
            <a:r>
              <a:rPr lang="ru-RU" spc="-40" dirty="0"/>
              <a:t>л</a:t>
            </a:r>
            <a:r>
              <a:rPr lang="ru-RU" spc="-35" dirty="0"/>
              <a:t>у</a:t>
            </a:r>
            <a:r>
              <a:rPr lang="ru-RU" spc="-10" dirty="0"/>
              <a:t>а</a:t>
            </a:r>
            <a:r>
              <a:rPr lang="ru-RU" spc="-45" dirty="0"/>
              <a:t>т</a:t>
            </a:r>
            <a:r>
              <a:rPr lang="ru-RU" spc="-10" dirty="0"/>
              <a:t>а</a:t>
            </a:r>
            <a:r>
              <a:rPr lang="ru-RU" spc="-40" dirty="0"/>
              <a:t>ц</a:t>
            </a:r>
            <a:r>
              <a:rPr lang="ru-RU" spc="-15" dirty="0"/>
              <a:t>и</a:t>
            </a:r>
            <a:r>
              <a:rPr lang="ru-RU" dirty="0"/>
              <a:t>я	</a:t>
            </a:r>
            <a:r>
              <a:rPr lang="ru-RU" spc="-20" dirty="0"/>
              <a:t>з</a:t>
            </a:r>
            <a:r>
              <a:rPr lang="ru-RU" spc="-45" dirty="0"/>
              <a:t>д</a:t>
            </a:r>
            <a:r>
              <a:rPr lang="ru-RU" spc="-10" dirty="0"/>
              <a:t>а</a:t>
            </a:r>
            <a:r>
              <a:rPr lang="ru-RU" spc="-40" dirty="0"/>
              <a:t>н</a:t>
            </a:r>
            <a:r>
              <a:rPr lang="ru-RU" spc="-15" dirty="0"/>
              <a:t>и</a:t>
            </a:r>
            <a:r>
              <a:rPr lang="ru-RU" dirty="0"/>
              <a:t>я	 </a:t>
            </a:r>
            <a:r>
              <a:rPr lang="ru-RU" spc="-35" dirty="0" smtClean="0"/>
              <a:t>ба</a:t>
            </a:r>
            <a:r>
              <a:rPr lang="ru-RU" spc="-15" dirty="0" smtClean="0"/>
              <a:t>н</a:t>
            </a:r>
            <a:r>
              <a:rPr lang="ru-RU" spc="-40" dirty="0" smtClean="0"/>
              <a:t>и</a:t>
            </a:r>
            <a:r>
              <a:rPr lang="ru-RU" dirty="0" smtClean="0"/>
              <a:t>, </a:t>
            </a:r>
            <a:r>
              <a:rPr lang="ru-RU" spc="-55" dirty="0" smtClean="0"/>
              <a:t>р</a:t>
            </a:r>
            <a:r>
              <a:rPr lang="ru-RU" spc="-10" dirty="0" smtClean="0"/>
              <a:t>а</a:t>
            </a:r>
            <a:r>
              <a:rPr lang="ru-RU" spc="-40" dirty="0" smtClean="0"/>
              <a:t>сп</a:t>
            </a:r>
            <a:r>
              <a:rPr lang="ru-RU" spc="-10" dirty="0" smtClean="0"/>
              <a:t>о</a:t>
            </a:r>
            <a:r>
              <a:rPr lang="ru-RU" spc="-40" dirty="0" smtClean="0"/>
              <a:t>л</a:t>
            </a:r>
            <a:r>
              <a:rPr lang="ru-RU" spc="-10" dirty="0" smtClean="0"/>
              <a:t>о</a:t>
            </a:r>
            <a:r>
              <a:rPr lang="ru-RU" spc="-40" dirty="0" smtClean="0"/>
              <a:t>же</a:t>
            </a:r>
            <a:r>
              <a:rPr lang="ru-RU" spc="-15" dirty="0" smtClean="0"/>
              <a:t>н</a:t>
            </a:r>
            <a:r>
              <a:rPr lang="ru-RU" spc="-40" dirty="0" smtClean="0"/>
              <a:t>н</a:t>
            </a:r>
            <a:r>
              <a:rPr lang="ru-RU" spc="-10" dirty="0" smtClean="0"/>
              <a:t>о</a:t>
            </a:r>
            <a:r>
              <a:rPr lang="ru-RU" spc="-35" dirty="0" smtClean="0"/>
              <a:t>г</a:t>
            </a:r>
            <a:r>
              <a:rPr lang="ru-RU" dirty="0" smtClean="0"/>
              <a:t>о  </a:t>
            </a:r>
            <a:r>
              <a:rPr lang="ru-RU" spc="-15" dirty="0"/>
              <a:t>п</a:t>
            </a:r>
            <a:r>
              <a:rPr lang="ru-RU" dirty="0"/>
              <a:t>о</a:t>
            </a:r>
            <a:r>
              <a:rPr lang="ru-RU" spc="-80" dirty="0"/>
              <a:t> </a:t>
            </a:r>
            <a:r>
              <a:rPr lang="ru-RU" spc="-15" dirty="0"/>
              <a:t>а</a:t>
            </a:r>
            <a:r>
              <a:rPr lang="ru-RU" spc="-25" dirty="0"/>
              <a:t>д</a:t>
            </a:r>
            <a:r>
              <a:rPr lang="ru-RU" spc="-35" dirty="0"/>
              <a:t>р</a:t>
            </a:r>
            <a:r>
              <a:rPr lang="ru-RU" spc="-20" dirty="0"/>
              <a:t>ес</a:t>
            </a:r>
            <a:r>
              <a:rPr lang="ru-RU" spc="-15" dirty="0"/>
              <a:t>у</a:t>
            </a:r>
            <a:r>
              <a:rPr lang="ru-RU" dirty="0"/>
              <a:t>:</a:t>
            </a:r>
            <a:r>
              <a:rPr lang="ru-RU" spc="-100" dirty="0"/>
              <a:t> </a:t>
            </a:r>
            <a:r>
              <a:rPr lang="ru-RU" spc="-15" dirty="0"/>
              <a:t>бул</a:t>
            </a:r>
            <a:r>
              <a:rPr lang="ru-RU" dirty="0"/>
              <a:t>.</a:t>
            </a:r>
            <a:r>
              <a:rPr lang="ru-RU" spc="-110" dirty="0"/>
              <a:t> </a:t>
            </a:r>
            <a:r>
              <a:rPr lang="ru-RU" spc="-25" dirty="0"/>
              <a:t>П</a:t>
            </a:r>
            <a:r>
              <a:rPr lang="ru-RU" spc="-35" dirty="0"/>
              <a:t>р</a:t>
            </a:r>
            <a:r>
              <a:rPr lang="ru-RU" spc="-15" dirty="0"/>
              <a:t>о</a:t>
            </a:r>
            <a:r>
              <a:rPr lang="ru-RU" spc="-30" dirty="0"/>
              <a:t>ф</a:t>
            </a:r>
            <a:r>
              <a:rPr lang="ru-RU" spc="-20" dirty="0"/>
              <a:t>с</a:t>
            </a:r>
            <a:r>
              <a:rPr lang="ru-RU" spc="-15" dirty="0"/>
              <a:t>о</a:t>
            </a:r>
            <a:r>
              <a:rPr lang="ru-RU" spc="-25" dirty="0"/>
              <a:t>юз</a:t>
            </a:r>
            <a:r>
              <a:rPr lang="ru-RU" spc="-15" dirty="0"/>
              <a:t>о</a:t>
            </a:r>
            <a:r>
              <a:rPr lang="ru-RU" spc="-30" dirty="0"/>
              <a:t>в</a:t>
            </a:r>
            <a:r>
              <a:rPr lang="ru-RU" dirty="0"/>
              <a:t>,</a:t>
            </a:r>
            <a:r>
              <a:rPr lang="ru-RU" spc="-105" dirty="0"/>
              <a:t> </a:t>
            </a:r>
            <a:r>
              <a:rPr lang="ru-RU" spc="-15" dirty="0"/>
              <a:t>7</a:t>
            </a:r>
            <a:r>
              <a:rPr lang="ru-RU" dirty="0"/>
              <a:t>,</a:t>
            </a:r>
            <a:r>
              <a:rPr lang="ru-RU" spc="-85" dirty="0"/>
              <a:t> </a:t>
            </a:r>
            <a:r>
              <a:rPr lang="ru-RU" spc="-35" dirty="0"/>
              <a:t>г</a:t>
            </a:r>
            <a:r>
              <a:rPr lang="ru-RU" dirty="0"/>
              <a:t>.</a:t>
            </a:r>
            <a:r>
              <a:rPr lang="ru-RU" spc="-35" dirty="0"/>
              <a:t> </a:t>
            </a:r>
            <a:r>
              <a:rPr lang="ru-RU" spc="-10" dirty="0"/>
              <a:t>Во</a:t>
            </a:r>
            <a:r>
              <a:rPr lang="ru-RU" spc="-15" dirty="0"/>
              <a:t>л</a:t>
            </a:r>
            <a:r>
              <a:rPr lang="ru-RU" spc="-35" dirty="0"/>
              <a:t>ж</a:t>
            </a:r>
            <a:r>
              <a:rPr lang="ru-RU" spc="-20" dirty="0"/>
              <a:t>с</a:t>
            </a:r>
            <a:r>
              <a:rPr lang="ru-RU" spc="-15" dirty="0"/>
              <a:t>ки</a:t>
            </a:r>
            <a:r>
              <a:rPr lang="ru-RU" spc="-40" dirty="0"/>
              <a:t>й</a:t>
            </a:r>
            <a:r>
              <a:rPr lang="ru-RU" dirty="0"/>
              <a:t>,</a:t>
            </a:r>
            <a:r>
              <a:rPr lang="ru-RU" spc="-125" dirty="0"/>
              <a:t> </a:t>
            </a:r>
            <a:r>
              <a:rPr lang="ru-RU" spc="-15" dirty="0"/>
              <a:t>Вол</a:t>
            </a:r>
            <a:r>
              <a:rPr lang="ru-RU" spc="-35" dirty="0"/>
              <a:t>г</a:t>
            </a:r>
            <a:r>
              <a:rPr lang="ru-RU" spc="-15" dirty="0"/>
              <a:t>о</a:t>
            </a:r>
            <a:r>
              <a:rPr lang="ru-RU" spc="-35" dirty="0"/>
              <a:t>гр</a:t>
            </a:r>
            <a:r>
              <a:rPr lang="ru-RU" spc="-40" dirty="0"/>
              <a:t>а</a:t>
            </a:r>
            <a:r>
              <a:rPr lang="ru-RU" spc="-25" dirty="0"/>
              <a:t>д</a:t>
            </a:r>
            <a:r>
              <a:rPr lang="ru-RU" spc="-20" dirty="0"/>
              <a:t>с</a:t>
            </a:r>
            <a:r>
              <a:rPr lang="ru-RU" spc="-40" dirty="0"/>
              <a:t>к</a:t>
            </a:r>
            <a:r>
              <a:rPr lang="ru-RU" spc="-15" dirty="0"/>
              <a:t>а</a:t>
            </a:r>
            <a:r>
              <a:rPr lang="ru-RU" dirty="0"/>
              <a:t>я</a:t>
            </a:r>
            <a:r>
              <a:rPr lang="ru-RU" spc="-145" dirty="0"/>
              <a:t> </a:t>
            </a:r>
            <a:r>
              <a:rPr lang="ru-RU" spc="-15" dirty="0" smtClean="0"/>
              <a:t>обла</a:t>
            </a:r>
            <a:r>
              <a:rPr lang="ru-RU" spc="-20" dirty="0" smtClean="0"/>
              <a:t>с</a:t>
            </a:r>
            <a:r>
              <a:rPr lang="ru-RU" spc="-25" dirty="0" smtClean="0"/>
              <a:t>т</a:t>
            </a:r>
            <a:r>
              <a:rPr lang="ru-RU" spc="-40" dirty="0" smtClean="0"/>
              <a:t>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3368675"/>
            <a:ext cx="6730898" cy="1292662"/>
          </a:xfrm>
        </p:spPr>
        <p:txBody>
          <a:bodyPr/>
          <a:lstStyle/>
          <a:p>
            <a:r>
              <a:rPr lang="ru-RU" spc="-5" dirty="0"/>
              <a:t>ДЕЙСТВУЮЩИЕ </a:t>
            </a:r>
            <a:r>
              <a:rPr lang="ru-RU" spc="-5" dirty="0" smtClean="0"/>
              <a:t>ГЧП-ПРОЕКТЫ, </a:t>
            </a:r>
            <a:r>
              <a:rPr lang="ru-RU" spc="-5" dirty="0" smtClean="0"/>
              <a:t>ИНИЦИИРОВАННЫЕ ЧАСТНОЙ СТОРОНОЙ В 2017 ГОДУ: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92" y="4948555"/>
            <a:ext cx="6652895" cy="4832092"/>
          </a:xfrm>
        </p:spPr>
        <p:txBody>
          <a:bodyPr/>
          <a:lstStyle/>
          <a:p>
            <a:pPr algn="just"/>
            <a:r>
              <a:rPr lang="ru-RU" spc="-25" dirty="0" smtClean="0"/>
              <a:t>1.Соглашение</a:t>
            </a:r>
            <a:r>
              <a:rPr lang="ru-RU" spc="-20" dirty="0" smtClean="0"/>
              <a:t> </a:t>
            </a:r>
            <a:r>
              <a:rPr lang="ru-RU" spc="5" dirty="0"/>
              <a:t>о</a:t>
            </a:r>
            <a:r>
              <a:rPr lang="ru-RU" spc="10" dirty="0"/>
              <a:t> </a:t>
            </a:r>
            <a:r>
              <a:rPr lang="ru-RU" spc="-25" dirty="0" err="1"/>
              <a:t>муниципально</a:t>
            </a:r>
            <a:r>
              <a:rPr lang="ru-RU" spc="-25" dirty="0"/>
              <a:t>-частном</a:t>
            </a:r>
            <a:r>
              <a:rPr lang="ru-RU" spc="-20" dirty="0"/>
              <a:t> </a:t>
            </a:r>
            <a:r>
              <a:rPr lang="ru-RU" spc="-25" dirty="0"/>
              <a:t>партнерстве</a:t>
            </a:r>
            <a:r>
              <a:rPr lang="ru-RU" spc="-20" dirty="0"/>
              <a:t> </a:t>
            </a:r>
            <a:r>
              <a:rPr lang="ru-RU" spc="-25" dirty="0"/>
              <a:t>"Создание </a:t>
            </a:r>
            <a:r>
              <a:rPr lang="ru-RU" spc="-20" dirty="0"/>
              <a:t> объектов </a:t>
            </a:r>
            <a:r>
              <a:rPr lang="ru-RU" spc="-25" dirty="0"/>
              <a:t>физкультурно-спортивной </a:t>
            </a:r>
            <a:r>
              <a:rPr lang="ru-RU" dirty="0"/>
              <a:t>и </a:t>
            </a:r>
            <a:r>
              <a:rPr lang="ru-RU" spc="-30" dirty="0"/>
              <a:t>образовательной </a:t>
            </a:r>
            <a:r>
              <a:rPr lang="ru-RU" spc="-25" dirty="0"/>
              <a:t>инфраструктуры </a:t>
            </a:r>
            <a:r>
              <a:rPr lang="ru-RU" spc="-20" dirty="0"/>
              <a:t> </a:t>
            </a:r>
            <a:r>
              <a:rPr lang="ru-RU" spc="-5" dirty="0"/>
              <a:t>на</a:t>
            </a:r>
            <a:r>
              <a:rPr lang="ru-RU" dirty="0"/>
              <a:t> </a:t>
            </a:r>
            <a:r>
              <a:rPr lang="ru-RU" spc="-25" dirty="0"/>
              <a:t>территории</a:t>
            </a:r>
            <a:r>
              <a:rPr lang="ru-RU" spc="-20" dirty="0"/>
              <a:t> </a:t>
            </a:r>
            <a:r>
              <a:rPr lang="ru-RU" spc="-25" dirty="0"/>
              <a:t>Центрального</a:t>
            </a:r>
            <a:r>
              <a:rPr lang="ru-RU" spc="-20" dirty="0"/>
              <a:t> </a:t>
            </a:r>
            <a:r>
              <a:rPr lang="ru-RU" spc="-25" dirty="0"/>
              <a:t>района</a:t>
            </a:r>
            <a:r>
              <a:rPr lang="ru-RU" spc="-20" dirty="0"/>
              <a:t> </a:t>
            </a:r>
            <a:r>
              <a:rPr lang="ru-RU" spc="-25" dirty="0"/>
              <a:t>Волгограда</a:t>
            </a:r>
            <a:r>
              <a:rPr lang="ru-RU" spc="-20" dirty="0"/>
              <a:t> </a:t>
            </a:r>
            <a:r>
              <a:rPr lang="ru-RU" spc="-30" dirty="0"/>
              <a:t>(ул.им.Ткачева,7а)" </a:t>
            </a:r>
            <a:r>
              <a:rPr lang="ru-RU" spc="-25" dirty="0"/>
              <a:t> </a:t>
            </a:r>
            <a:r>
              <a:rPr lang="ru-RU" spc="-15" dirty="0"/>
              <a:t>между</a:t>
            </a:r>
            <a:r>
              <a:rPr lang="ru-RU" spc="-85" dirty="0"/>
              <a:t> </a:t>
            </a:r>
            <a:r>
              <a:rPr lang="ru-RU" spc="-20" dirty="0"/>
              <a:t>администрацией</a:t>
            </a:r>
            <a:r>
              <a:rPr lang="ru-RU" spc="-125" dirty="0"/>
              <a:t> </a:t>
            </a:r>
            <a:r>
              <a:rPr lang="ru-RU" spc="-20" dirty="0"/>
              <a:t>Волгограда</a:t>
            </a:r>
            <a:r>
              <a:rPr lang="ru-RU" spc="-125" dirty="0"/>
              <a:t> </a:t>
            </a:r>
            <a:r>
              <a:rPr lang="ru-RU" dirty="0"/>
              <a:t>и</a:t>
            </a:r>
            <a:r>
              <a:rPr lang="ru-RU" spc="-55" dirty="0"/>
              <a:t> </a:t>
            </a:r>
            <a:r>
              <a:rPr lang="ru-RU" spc="-15" dirty="0"/>
              <a:t>ЧОУ</a:t>
            </a:r>
            <a:r>
              <a:rPr lang="ru-RU" spc="-45" dirty="0"/>
              <a:t> </a:t>
            </a:r>
            <a:r>
              <a:rPr lang="ru-RU" spc="-15" dirty="0"/>
              <a:t>СОШ</a:t>
            </a:r>
            <a:r>
              <a:rPr lang="ru-RU" spc="-80" dirty="0"/>
              <a:t> </a:t>
            </a:r>
            <a:r>
              <a:rPr lang="ru-RU" spc="-15" dirty="0"/>
              <a:t>"Поколение</a:t>
            </a:r>
            <a:r>
              <a:rPr lang="ru-RU" spc="-150" dirty="0"/>
              <a:t> </a:t>
            </a:r>
            <a:r>
              <a:rPr lang="ru-RU" spc="-15" dirty="0"/>
              <a:t>"</a:t>
            </a:r>
          </a:p>
          <a:p>
            <a:pPr algn="just"/>
            <a:endParaRPr lang="ru-RU" spc="-5" dirty="0" smtClean="0">
              <a:solidFill>
                <a:srgbClr val="006CC0"/>
              </a:solidFill>
            </a:endParaRPr>
          </a:p>
          <a:p>
            <a:pPr algn="just"/>
            <a:r>
              <a:rPr lang="ru-RU" spc="-5" dirty="0" smtClean="0">
                <a:solidFill>
                  <a:srgbClr val="006CC0"/>
                </a:solidFill>
              </a:rPr>
              <a:t>Ссылка </a:t>
            </a:r>
            <a:r>
              <a:rPr lang="ru-RU" spc="-5" dirty="0">
                <a:solidFill>
                  <a:srgbClr val="006CC0"/>
                </a:solidFill>
              </a:rPr>
              <a:t>для размещения информации о проведении торгов</a:t>
            </a:r>
            <a:br>
              <a:rPr lang="ru-RU" spc="-5" dirty="0">
                <a:solidFill>
                  <a:srgbClr val="006CC0"/>
                </a:solidFill>
              </a:rPr>
            </a:br>
            <a:r>
              <a:rPr lang="ru-RU" spc="-5" dirty="0">
                <a:solidFill>
                  <a:srgbClr val="006CC0"/>
                </a:solidFill>
              </a:rPr>
              <a:t>по соглашению:</a:t>
            </a:r>
          </a:p>
          <a:p>
            <a:endParaRPr lang="ru-RU" dirty="0" smtClean="0"/>
          </a:p>
          <a:p>
            <a:pPr algn="just"/>
            <a:r>
              <a:rPr lang="en-US" sz="1400" dirty="0">
                <a:hlinkClick r:id="rId2"/>
              </a:rPr>
              <a:t>https</a:t>
            </a:r>
            <a:r>
              <a:rPr lang="en-US" sz="1400" dirty="0" smtClean="0">
                <a:hlinkClick r:id="rId2"/>
              </a:rPr>
              <a:t>://old.torgi.gov.ru/restricted/notification/notificationView.html?notificationId=25604038&amp;lotId=25604360&amp;prevPageN=4</a:t>
            </a:r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r>
              <a:rPr lang="ru-RU" spc="-25" dirty="0" smtClean="0"/>
              <a:t>2.Концессионное </a:t>
            </a:r>
            <a:r>
              <a:rPr lang="ru-RU" spc="-25" dirty="0"/>
              <a:t>соглашение в отношении объектов наружного  освещения, находящихся в муниципальной собственности </a:t>
            </a:r>
            <a:r>
              <a:rPr lang="ru-RU" spc="-25" dirty="0" smtClean="0"/>
              <a:t>Волгограда</a:t>
            </a:r>
          </a:p>
          <a:p>
            <a:pPr algn="just"/>
            <a:endParaRPr lang="ru-RU" spc="-25" dirty="0" smtClean="0"/>
          </a:p>
          <a:p>
            <a:pPr algn="just"/>
            <a:r>
              <a:rPr lang="ru-RU" spc="-5" dirty="0">
                <a:solidFill>
                  <a:srgbClr val="006CC0"/>
                </a:solidFill>
              </a:rPr>
              <a:t>Ссылка для размещения информации о проведении торгов</a:t>
            </a:r>
            <a:br>
              <a:rPr lang="ru-RU" spc="-5" dirty="0">
                <a:solidFill>
                  <a:srgbClr val="006CC0"/>
                </a:solidFill>
              </a:rPr>
            </a:br>
            <a:r>
              <a:rPr lang="ru-RU" spc="-5" dirty="0">
                <a:solidFill>
                  <a:srgbClr val="006CC0"/>
                </a:solidFill>
              </a:rPr>
              <a:t>по соглашению:</a:t>
            </a:r>
          </a:p>
          <a:p>
            <a:pPr algn="just"/>
            <a:endParaRPr lang="ru-RU" spc="-25" dirty="0" smtClean="0"/>
          </a:p>
          <a:p>
            <a:pPr algn="just"/>
            <a:r>
              <a:rPr lang="en-US" sz="1400" spc="-25" dirty="0">
                <a:hlinkClick r:id="rId3"/>
              </a:rPr>
              <a:t>https</a:t>
            </a:r>
            <a:r>
              <a:rPr lang="en-US" sz="1400" spc="-25" dirty="0" smtClean="0">
                <a:hlinkClick r:id="rId3"/>
              </a:rPr>
              <a:t>://old.torgi.gov.ru/restricted/notification/notificationView.html?notificationId=24480578&amp;lotId=24480584&amp;prevPageN=9</a:t>
            </a:r>
            <a:endParaRPr lang="ru-RU" sz="1400" spc="-25" dirty="0" smtClean="0"/>
          </a:p>
          <a:p>
            <a:pPr algn="just"/>
            <a:endParaRPr lang="ru-RU" spc="-25" dirty="0"/>
          </a:p>
        </p:txBody>
      </p:sp>
    </p:spTree>
    <p:extLst>
      <p:ext uri="{BB962C8B-B14F-4D97-AF65-F5344CB8AC3E}">
        <p14:creationId xmlns:p14="http://schemas.microsoft.com/office/powerpoint/2010/main" val="125825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3368675"/>
            <a:ext cx="6730898" cy="1292662"/>
          </a:xfrm>
        </p:spPr>
        <p:txBody>
          <a:bodyPr/>
          <a:lstStyle/>
          <a:p>
            <a:r>
              <a:rPr lang="ru-RU" spc="-5" dirty="0"/>
              <a:t>ДЕЙСТВУЮЩИЕ </a:t>
            </a:r>
            <a:r>
              <a:rPr lang="ru-RU" spc="-5" dirty="0" smtClean="0"/>
              <a:t>ГЧП-ПРОЕКТЫ, </a:t>
            </a:r>
            <a:r>
              <a:rPr lang="ru-RU" spc="-5" dirty="0" smtClean="0"/>
              <a:t>ИНИЦИИРОВАННЫЕ ЧАСТНОЙ СТОРОНОЙ В 2018 ГОДУ: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92" y="4948555"/>
            <a:ext cx="6652895" cy="1723549"/>
          </a:xfrm>
        </p:spPr>
        <p:txBody>
          <a:bodyPr/>
          <a:lstStyle/>
          <a:p>
            <a:pPr algn="just"/>
            <a:r>
              <a:rPr lang="ru-RU" spc="-50" dirty="0" smtClean="0"/>
              <a:t>1.Р</a:t>
            </a:r>
            <a:r>
              <a:rPr lang="ru-RU" spc="-20" dirty="0" smtClean="0"/>
              <a:t>е</a:t>
            </a:r>
            <a:r>
              <a:rPr lang="ru-RU" spc="-40" dirty="0" smtClean="0"/>
              <a:t>к</a:t>
            </a:r>
            <a:r>
              <a:rPr lang="ru-RU" spc="-15" dirty="0" smtClean="0"/>
              <a:t>о</a:t>
            </a:r>
            <a:r>
              <a:rPr lang="ru-RU" spc="-40" dirty="0" smtClean="0"/>
              <a:t>н</a:t>
            </a:r>
            <a:r>
              <a:rPr lang="ru-RU" spc="-20" dirty="0" smtClean="0"/>
              <a:t>с</a:t>
            </a:r>
            <a:r>
              <a:rPr lang="ru-RU" spc="-25" dirty="0" smtClean="0"/>
              <a:t>т</a:t>
            </a:r>
            <a:r>
              <a:rPr lang="ru-RU" spc="-55" dirty="0" smtClean="0"/>
              <a:t>р</a:t>
            </a:r>
            <a:r>
              <a:rPr lang="ru-RU" spc="-15" dirty="0" smtClean="0"/>
              <a:t>у</a:t>
            </a:r>
            <a:r>
              <a:rPr lang="ru-RU" spc="-40" dirty="0" smtClean="0"/>
              <a:t>к</a:t>
            </a:r>
            <a:r>
              <a:rPr lang="ru-RU" spc="-15" dirty="0" smtClean="0"/>
              <a:t>ци</a:t>
            </a:r>
            <a:r>
              <a:rPr lang="ru-RU" dirty="0" smtClean="0"/>
              <a:t>я и </a:t>
            </a:r>
            <a:r>
              <a:rPr lang="ru-RU" spc="-25" dirty="0" smtClean="0"/>
              <a:t>э</a:t>
            </a:r>
            <a:r>
              <a:rPr lang="ru-RU" spc="-15" dirty="0" smtClean="0"/>
              <a:t>к</a:t>
            </a:r>
            <a:r>
              <a:rPr lang="ru-RU" spc="-40" dirty="0" smtClean="0"/>
              <a:t>с</a:t>
            </a:r>
            <a:r>
              <a:rPr lang="ru-RU" spc="-15" dirty="0" smtClean="0"/>
              <a:t>п</a:t>
            </a:r>
            <a:r>
              <a:rPr lang="ru-RU" spc="-40" dirty="0" smtClean="0"/>
              <a:t>л</a:t>
            </a:r>
            <a:r>
              <a:rPr lang="ru-RU" spc="-35" dirty="0" smtClean="0"/>
              <a:t>у</a:t>
            </a:r>
            <a:r>
              <a:rPr lang="ru-RU" spc="-10" dirty="0" smtClean="0"/>
              <a:t>а</a:t>
            </a:r>
            <a:r>
              <a:rPr lang="ru-RU" spc="-45" dirty="0" smtClean="0"/>
              <a:t>т</a:t>
            </a:r>
            <a:r>
              <a:rPr lang="ru-RU" spc="-10" dirty="0" smtClean="0"/>
              <a:t>а</a:t>
            </a:r>
            <a:r>
              <a:rPr lang="ru-RU" spc="-40" dirty="0" smtClean="0"/>
              <a:t>ц</a:t>
            </a:r>
            <a:r>
              <a:rPr lang="ru-RU" spc="-15" dirty="0" smtClean="0"/>
              <a:t>и</a:t>
            </a:r>
            <a:r>
              <a:rPr lang="ru-RU" dirty="0" smtClean="0"/>
              <a:t>я </a:t>
            </a:r>
            <a:r>
              <a:rPr lang="ru-RU" spc="-20" dirty="0" smtClean="0"/>
              <a:t>з</a:t>
            </a:r>
            <a:r>
              <a:rPr lang="ru-RU" spc="-45" dirty="0" smtClean="0"/>
              <a:t>д</a:t>
            </a:r>
            <a:r>
              <a:rPr lang="ru-RU" spc="-10" dirty="0" smtClean="0"/>
              <a:t>а</a:t>
            </a:r>
            <a:r>
              <a:rPr lang="ru-RU" spc="-40" dirty="0" smtClean="0"/>
              <a:t>н</a:t>
            </a:r>
            <a:r>
              <a:rPr lang="ru-RU" spc="-15" dirty="0" smtClean="0"/>
              <a:t>и</a:t>
            </a:r>
            <a:r>
              <a:rPr lang="ru-RU" dirty="0" smtClean="0"/>
              <a:t>я </a:t>
            </a:r>
            <a:r>
              <a:rPr lang="ru-RU" spc="-35" dirty="0" smtClean="0"/>
              <a:t>ба</a:t>
            </a:r>
            <a:r>
              <a:rPr lang="ru-RU" spc="-15" dirty="0" smtClean="0"/>
              <a:t>н</a:t>
            </a:r>
            <a:r>
              <a:rPr lang="ru-RU" spc="-40" dirty="0" smtClean="0"/>
              <a:t>и</a:t>
            </a:r>
            <a:r>
              <a:rPr lang="ru-RU" dirty="0" smtClean="0"/>
              <a:t>, </a:t>
            </a:r>
            <a:r>
              <a:rPr lang="ru-RU" spc="-55" dirty="0" smtClean="0"/>
              <a:t>р</a:t>
            </a:r>
            <a:r>
              <a:rPr lang="ru-RU" spc="-10" dirty="0" smtClean="0"/>
              <a:t>а</a:t>
            </a:r>
            <a:r>
              <a:rPr lang="ru-RU" spc="-40" dirty="0" smtClean="0"/>
              <a:t>сп</a:t>
            </a:r>
            <a:r>
              <a:rPr lang="ru-RU" spc="-10" dirty="0" smtClean="0"/>
              <a:t>о</a:t>
            </a:r>
            <a:r>
              <a:rPr lang="ru-RU" spc="-40" dirty="0" smtClean="0"/>
              <a:t>л</a:t>
            </a:r>
            <a:r>
              <a:rPr lang="ru-RU" spc="-10" dirty="0" smtClean="0"/>
              <a:t>о</a:t>
            </a:r>
            <a:r>
              <a:rPr lang="ru-RU" spc="-40" dirty="0" smtClean="0"/>
              <a:t>же</a:t>
            </a:r>
            <a:r>
              <a:rPr lang="ru-RU" spc="-15" dirty="0" smtClean="0"/>
              <a:t>н</a:t>
            </a:r>
            <a:r>
              <a:rPr lang="ru-RU" spc="-40" dirty="0" smtClean="0"/>
              <a:t>н</a:t>
            </a:r>
            <a:r>
              <a:rPr lang="ru-RU" spc="-10" dirty="0" smtClean="0"/>
              <a:t>о</a:t>
            </a:r>
            <a:r>
              <a:rPr lang="ru-RU" spc="-35" dirty="0" smtClean="0"/>
              <a:t>г</a:t>
            </a:r>
            <a:r>
              <a:rPr lang="ru-RU" dirty="0" smtClean="0"/>
              <a:t>о </a:t>
            </a:r>
            <a:r>
              <a:rPr lang="ru-RU" spc="-15" dirty="0" smtClean="0"/>
              <a:t>п</a:t>
            </a:r>
            <a:r>
              <a:rPr lang="ru-RU" dirty="0" smtClean="0"/>
              <a:t>о</a:t>
            </a:r>
            <a:r>
              <a:rPr lang="ru-RU" spc="-80" dirty="0" smtClean="0"/>
              <a:t> </a:t>
            </a:r>
            <a:r>
              <a:rPr lang="ru-RU" spc="-15" dirty="0"/>
              <a:t>а</a:t>
            </a:r>
            <a:r>
              <a:rPr lang="ru-RU" spc="-25" dirty="0"/>
              <a:t>д</a:t>
            </a:r>
            <a:r>
              <a:rPr lang="ru-RU" spc="-35" dirty="0"/>
              <a:t>р</a:t>
            </a:r>
            <a:r>
              <a:rPr lang="ru-RU" spc="-20" dirty="0"/>
              <a:t>ес</a:t>
            </a:r>
            <a:r>
              <a:rPr lang="ru-RU" spc="-15" dirty="0"/>
              <a:t>у</a:t>
            </a:r>
            <a:r>
              <a:rPr lang="ru-RU" dirty="0"/>
              <a:t>:</a:t>
            </a:r>
            <a:r>
              <a:rPr lang="ru-RU" spc="-100" dirty="0"/>
              <a:t> </a:t>
            </a:r>
            <a:r>
              <a:rPr lang="ru-RU" spc="-15" dirty="0"/>
              <a:t>бул</a:t>
            </a:r>
            <a:r>
              <a:rPr lang="ru-RU" dirty="0"/>
              <a:t>.</a:t>
            </a:r>
            <a:r>
              <a:rPr lang="ru-RU" spc="-110" dirty="0"/>
              <a:t> </a:t>
            </a:r>
            <a:r>
              <a:rPr lang="ru-RU" spc="-25" dirty="0"/>
              <a:t>П</a:t>
            </a:r>
            <a:r>
              <a:rPr lang="ru-RU" spc="-35" dirty="0"/>
              <a:t>р</a:t>
            </a:r>
            <a:r>
              <a:rPr lang="ru-RU" spc="-15" dirty="0"/>
              <a:t>о</a:t>
            </a:r>
            <a:r>
              <a:rPr lang="ru-RU" spc="-30" dirty="0"/>
              <a:t>ф</a:t>
            </a:r>
            <a:r>
              <a:rPr lang="ru-RU" spc="-20" dirty="0"/>
              <a:t>с</a:t>
            </a:r>
            <a:r>
              <a:rPr lang="ru-RU" spc="-15" dirty="0"/>
              <a:t>о</a:t>
            </a:r>
            <a:r>
              <a:rPr lang="ru-RU" spc="-25" dirty="0"/>
              <a:t>юз</a:t>
            </a:r>
            <a:r>
              <a:rPr lang="ru-RU" spc="-15" dirty="0"/>
              <a:t>о</a:t>
            </a:r>
            <a:r>
              <a:rPr lang="ru-RU" spc="-30" dirty="0"/>
              <a:t>в</a:t>
            </a:r>
            <a:r>
              <a:rPr lang="ru-RU" dirty="0"/>
              <a:t>,</a:t>
            </a:r>
            <a:r>
              <a:rPr lang="ru-RU" spc="-105" dirty="0"/>
              <a:t> </a:t>
            </a:r>
            <a:r>
              <a:rPr lang="ru-RU" spc="-15" dirty="0"/>
              <a:t>7</a:t>
            </a:r>
            <a:r>
              <a:rPr lang="ru-RU" dirty="0"/>
              <a:t>,</a:t>
            </a:r>
            <a:r>
              <a:rPr lang="ru-RU" spc="-85" dirty="0"/>
              <a:t> </a:t>
            </a:r>
            <a:r>
              <a:rPr lang="ru-RU" spc="-35" dirty="0"/>
              <a:t>г</a:t>
            </a:r>
            <a:r>
              <a:rPr lang="ru-RU" dirty="0"/>
              <a:t>.</a:t>
            </a:r>
            <a:r>
              <a:rPr lang="ru-RU" spc="-35" dirty="0"/>
              <a:t> </a:t>
            </a:r>
            <a:r>
              <a:rPr lang="ru-RU" spc="-10" dirty="0"/>
              <a:t>Во</a:t>
            </a:r>
            <a:r>
              <a:rPr lang="ru-RU" spc="-15" dirty="0"/>
              <a:t>л</a:t>
            </a:r>
            <a:r>
              <a:rPr lang="ru-RU" spc="-35" dirty="0"/>
              <a:t>ж</a:t>
            </a:r>
            <a:r>
              <a:rPr lang="ru-RU" spc="-20" dirty="0"/>
              <a:t>с</a:t>
            </a:r>
            <a:r>
              <a:rPr lang="ru-RU" spc="-15" dirty="0"/>
              <a:t>ки</a:t>
            </a:r>
            <a:r>
              <a:rPr lang="ru-RU" spc="-40" dirty="0"/>
              <a:t>й</a:t>
            </a:r>
            <a:r>
              <a:rPr lang="ru-RU" dirty="0"/>
              <a:t>,</a:t>
            </a:r>
            <a:r>
              <a:rPr lang="ru-RU" spc="-125" dirty="0"/>
              <a:t> </a:t>
            </a:r>
            <a:r>
              <a:rPr lang="ru-RU" spc="-15" dirty="0"/>
              <a:t>Вол</a:t>
            </a:r>
            <a:r>
              <a:rPr lang="ru-RU" spc="-35" dirty="0"/>
              <a:t>г</a:t>
            </a:r>
            <a:r>
              <a:rPr lang="ru-RU" spc="-15" dirty="0"/>
              <a:t>о</a:t>
            </a:r>
            <a:r>
              <a:rPr lang="ru-RU" spc="-35" dirty="0"/>
              <a:t>гр</a:t>
            </a:r>
            <a:r>
              <a:rPr lang="ru-RU" spc="-40" dirty="0"/>
              <a:t>а</a:t>
            </a:r>
            <a:r>
              <a:rPr lang="ru-RU" spc="-25" dirty="0"/>
              <a:t>д</a:t>
            </a:r>
            <a:r>
              <a:rPr lang="ru-RU" spc="-20" dirty="0"/>
              <a:t>с</a:t>
            </a:r>
            <a:r>
              <a:rPr lang="ru-RU" spc="-40" dirty="0"/>
              <a:t>к</a:t>
            </a:r>
            <a:r>
              <a:rPr lang="ru-RU" spc="-15" dirty="0"/>
              <a:t>а</a:t>
            </a:r>
            <a:r>
              <a:rPr lang="ru-RU" dirty="0"/>
              <a:t>я</a:t>
            </a:r>
            <a:r>
              <a:rPr lang="ru-RU" spc="-145" dirty="0"/>
              <a:t> </a:t>
            </a:r>
            <a:r>
              <a:rPr lang="ru-RU" spc="-15" dirty="0" smtClean="0"/>
              <a:t>обла</a:t>
            </a:r>
            <a:r>
              <a:rPr lang="ru-RU" spc="-20" dirty="0" smtClean="0"/>
              <a:t>с</a:t>
            </a:r>
            <a:r>
              <a:rPr lang="ru-RU" spc="-25" dirty="0" smtClean="0"/>
              <a:t>т</a:t>
            </a:r>
            <a:r>
              <a:rPr lang="ru-RU" spc="-40" dirty="0" smtClean="0"/>
              <a:t>ь</a:t>
            </a:r>
            <a:endParaRPr lang="ru-RU" spc="-40" dirty="0" smtClean="0"/>
          </a:p>
          <a:p>
            <a:pPr algn="just"/>
            <a:endParaRPr lang="ru-RU" dirty="0" smtClean="0"/>
          </a:p>
          <a:p>
            <a:pPr algn="just"/>
            <a:r>
              <a:rPr lang="ru-RU" spc="-5" dirty="0">
                <a:solidFill>
                  <a:srgbClr val="006CC0"/>
                </a:solidFill>
              </a:rPr>
              <a:t>Ссылка для размещения информации о проведении торгов</a:t>
            </a:r>
            <a:br>
              <a:rPr lang="ru-RU" spc="-5" dirty="0">
                <a:solidFill>
                  <a:srgbClr val="006CC0"/>
                </a:solidFill>
              </a:rPr>
            </a:br>
            <a:r>
              <a:rPr lang="ru-RU" spc="-5" dirty="0">
                <a:solidFill>
                  <a:srgbClr val="006CC0"/>
                </a:solidFill>
              </a:rPr>
              <a:t>по соглашению</a:t>
            </a:r>
            <a:r>
              <a:rPr lang="ru-RU" spc="-5" dirty="0" smtClean="0">
                <a:solidFill>
                  <a:srgbClr val="006CC0"/>
                </a:solidFill>
              </a:rPr>
              <a:t>:</a:t>
            </a:r>
          </a:p>
          <a:p>
            <a:pPr algn="just"/>
            <a:r>
              <a:rPr lang="ru-RU" spc="-5" dirty="0">
                <a:solidFill>
                  <a:srgbClr val="006CC0"/>
                </a:solidFill>
              </a:rPr>
              <a:t>-</a:t>
            </a:r>
          </a:p>
          <a:p>
            <a:pPr algn="just"/>
            <a:endParaRPr lang="ru-RU" spc="-5" dirty="0">
              <a:solidFill>
                <a:srgbClr val="006C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3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3368675"/>
            <a:ext cx="6730898" cy="1292662"/>
          </a:xfrm>
        </p:spPr>
        <p:txBody>
          <a:bodyPr/>
          <a:lstStyle/>
          <a:p>
            <a:r>
              <a:rPr lang="ru-RU" spc="-5" dirty="0"/>
              <a:t>ДЕЙСТВУЮЩИЕ </a:t>
            </a:r>
            <a:r>
              <a:rPr lang="ru-RU" spc="-5" dirty="0" smtClean="0"/>
              <a:t>ГЧП-ПРОЕКТЫ, </a:t>
            </a:r>
            <a:r>
              <a:rPr lang="ru-RU" spc="-5" dirty="0" smtClean="0"/>
              <a:t>ИНИЦИИРОВАННЫЕ ЧАСТНОЙ СТОРОНОЙ В 2022 ГОДУ: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992" y="4948555"/>
            <a:ext cx="6652895" cy="3323987"/>
          </a:xfrm>
        </p:spPr>
        <p:txBody>
          <a:bodyPr/>
          <a:lstStyle/>
          <a:p>
            <a:pPr algn="just"/>
            <a:r>
              <a:rPr lang="ru-RU" spc="-25" dirty="0"/>
              <a:t>Концессионное соглашение </a:t>
            </a:r>
            <a:r>
              <a:rPr lang="ru-RU" spc="5" dirty="0"/>
              <a:t>о </a:t>
            </a:r>
            <a:r>
              <a:rPr lang="ru-RU" spc="-25" dirty="0"/>
              <a:t>создании, реконструкции </a:t>
            </a:r>
            <a:r>
              <a:rPr lang="ru-RU" spc="5" dirty="0"/>
              <a:t>и </a:t>
            </a:r>
            <a:r>
              <a:rPr lang="ru-RU" spc="-25" dirty="0"/>
              <a:t>эксплуатации </a:t>
            </a:r>
            <a:r>
              <a:rPr lang="ru-RU" spc="-385" dirty="0"/>
              <a:t> </a:t>
            </a:r>
            <a:r>
              <a:rPr lang="ru-RU" spc="-25" dirty="0"/>
              <a:t>имущественного</a:t>
            </a:r>
            <a:r>
              <a:rPr lang="ru-RU" spc="-20" dirty="0"/>
              <a:t> </a:t>
            </a:r>
            <a:r>
              <a:rPr lang="ru-RU" spc="-25" dirty="0"/>
              <a:t>комплекса</a:t>
            </a:r>
            <a:r>
              <a:rPr lang="ru-RU" spc="-20" dirty="0"/>
              <a:t> </a:t>
            </a:r>
            <a:r>
              <a:rPr lang="ru-RU" spc="-25" dirty="0"/>
              <a:t>наземного</a:t>
            </a:r>
            <a:r>
              <a:rPr lang="ru-RU" spc="-20" dirty="0"/>
              <a:t> </a:t>
            </a:r>
            <a:r>
              <a:rPr lang="ru-RU" spc="-30" dirty="0"/>
              <a:t>электрического</a:t>
            </a:r>
            <a:r>
              <a:rPr lang="ru-RU" spc="345" dirty="0"/>
              <a:t> </a:t>
            </a:r>
            <a:r>
              <a:rPr lang="ru-RU" spc="-30" dirty="0"/>
              <a:t>транспорта </a:t>
            </a:r>
            <a:r>
              <a:rPr lang="ru-RU" spc="-25" dirty="0"/>
              <a:t> </a:t>
            </a:r>
            <a:r>
              <a:rPr lang="ru-RU" spc="-20" dirty="0"/>
              <a:t>общего</a:t>
            </a:r>
            <a:r>
              <a:rPr lang="ru-RU" spc="120" dirty="0"/>
              <a:t> </a:t>
            </a:r>
            <a:r>
              <a:rPr lang="ru-RU" spc="-25" dirty="0"/>
              <a:t>пользования</a:t>
            </a:r>
            <a:r>
              <a:rPr lang="ru-RU" spc="114" dirty="0"/>
              <a:t> </a:t>
            </a:r>
            <a:r>
              <a:rPr lang="ru-RU" dirty="0"/>
              <a:t>в</a:t>
            </a:r>
            <a:r>
              <a:rPr lang="ru-RU" spc="90" dirty="0"/>
              <a:t> </a:t>
            </a:r>
            <a:r>
              <a:rPr lang="ru-RU" spc="-25" dirty="0"/>
              <a:t>муниципальном</a:t>
            </a:r>
            <a:r>
              <a:rPr lang="ru-RU" spc="105" dirty="0"/>
              <a:t> </a:t>
            </a:r>
            <a:r>
              <a:rPr lang="ru-RU" spc="-25" dirty="0"/>
              <a:t>образовании</a:t>
            </a:r>
            <a:r>
              <a:rPr lang="ru-RU" spc="160" dirty="0"/>
              <a:t> </a:t>
            </a:r>
            <a:r>
              <a:rPr lang="ru-RU" spc="-25" dirty="0"/>
              <a:t>городской</a:t>
            </a:r>
            <a:r>
              <a:rPr lang="ru-RU" spc="135" dirty="0"/>
              <a:t> </a:t>
            </a:r>
            <a:r>
              <a:rPr lang="ru-RU" spc="-20" dirty="0" smtClean="0"/>
              <a:t>округ </a:t>
            </a:r>
            <a:r>
              <a:rPr lang="ru-RU" spc="-25" dirty="0" smtClean="0"/>
              <a:t>город-герой Волгоград </a:t>
            </a:r>
            <a:r>
              <a:rPr lang="ru-RU" dirty="0" smtClean="0"/>
              <a:t>в </a:t>
            </a:r>
            <a:r>
              <a:rPr lang="ru-RU" spc="-25" dirty="0" smtClean="0"/>
              <a:t>Волгоградской области между </a:t>
            </a:r>
            <a:r>
              <a:rPr lang="ru-RU" spc="-30" dirty="0" smtClean="0"/>
              <a:t>городским округом город герой Волгоград, Волгоградской областью</a:t>
            </a:r>
            <a:br>
              <a:rPr lang="ru-RU" spc="-30" dirty="0" smtClean="0"/>
            </a:br>
            <a:r>
              <a:rPr lang="ru-RU" spc="-30" dirty="0" smtClean="0"/>
              <a:t>и АО </a:t>
            </a:r>
            <a:r>
              <a:rPr lang="ru-RU" spc="-25" dirty="0" smtClean="0"/>
              <a:t>"</a:t>
            </a:r>
            <a:r>
              <a:rPr lang="ru-RU" spc="-30" dirty="0" smtClean="0"/>
              <a:t>Электротранспорт ПЛЮС</a:t>
            </a:r>
            <a:r>
              <a:rPr lang="ru-RU" spc="-25" dirty="0" smtClean="0"/>
              <a:t>"</a:t>
            </a:r>
          </a:p>
          <a:p>
            <a:pPr algn="just"/>
            <a:endParaRPr lang="ru-RU" dirty="0" smtClean="0"/>
          </a:p>
          <a:p>
            <a:pPr algn="just"/>
            <a:r>
              <a:rPr lang="ru-RU" spc="-5" dirty="0" smtClean="0">
                <a:solidFill>
                  <a:srgbClr val="006CC0"/>
                </a:solidFill>
                <a:ea typeface="+mj-ea"/>
              </a:rPr>
              <a:t>Ссылка для размещения информации о проведении торгов</a:t>
            </a:r>
            <a:br>
              <a:rPr lang="ru-RU" spc="-5" dirty="0" smtClean="0">
                <a:solidFill>
                  <a:srgbClr val="006CC0"/>
                </a:solidFill>
                <a:ea typeface="+mj-ea"/>
              </a:rPr>
            </a:br>
            <a:r>
              <a:rPr lang="ru-RU" spc="-5" dirty="0" smtClean="0">
                <a:solidFill>
                  <a:srgbClr val="006CC0"/>
                </a:solidFill>
                <a:ea typeface="+mj-ea"/>
              </a:rPr>
              <a:t>по соглашению:</a:t>
            </a:r>
          </a:p>
          <a:p>
            <a:pPr algn="l"/>
            <a:endParaRPr lang="ru-RU" spc="-5" dirty="0">
              <a:solidFill>
                <a:srgbClr val="006CC0"/>
              </a:solidFill>
              <a:ea typeface="+mj-ea"/>
            </a:endParaRPr>
          </a:p>
          <a:p>
            <a:pPr algn="l"/>
            <a:r>
              <a:rPr lang="en-US" sz="1400" spc="-5" dirty="0" smtClean="0">
                <a:ea typeface="+mj-ea"/>
                <a:hlinkClick r:id="rId2"/>
              </a:rPr>
              <a:t>https</a:t>
            </a:r>
            <a:r>
              <a:rPr lang="en-US" sz="1400" spc="-5" dirty="0">
                <a:ea typeface="+mj-ea"/>
                <a:hlinkClick r:id="rId2"/>
              </a:rPr>
              <a:t>://torgi.gov.ru/new/public/lots/lot/22000153410000000001_1/(lotInfo:info</a:t>
            </a:r>
            <a:r>
              <a:rPr lang="en-US" sz="1400" spc="-5" dirty="0" smtClean="0">
                <a:ea typeface="+mj-ea"/>
                <a:hlinkClick r:id="rId2"/>
              </a:rPr>
              <a:t>)</a:t>
            </a:r>
            <a:endParaRPr lang="ru-RU" sz="1400" spc="-5" dirty="0" smtClean="0">
              <a:ea typeface="+mj-ea"/>
            </a:endParaRPr>
          </a:p>
          <a:p>
            <a:pPr algn="l"/>
            <a:endParaRPr lang="ru-RU" sz="1400" spc="-5" dirty="0">
              <a:ea typeface="+mj-ea"/>
            </a:endParaRPr>
          </a:p>
          <a:p>
            <a:pPr algn="l"/>
            <a:endParaRPr lang="ru-RU" sz="1400" spc="-5" dirty="0" smtClean="0">
              <a:ea typeface="+mj-ea"/>
            </a:endParaRPr>
          </a:p>
          <a:p>
            <a:pPr algn="l"/>
            <a:endParaRPr lang="ru-RU" sz="1400" spc="-5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298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4511675"/>
            <a:ext cx="6730898" cy="1307464"/>
          </a:xfrm>
        </p:spPr>
        <p:txBody>
          <a:bodyPr/>
          <a:lstStyle/>
          <a:p>
            <a:pPr algn="ctr"/>
            <a:r>
              <a:rPr lang="ru-RU" spc="-5" dirty="0" smtClean="0"/>
              <a:t>ОПИСАНИЕ ДЕЙСТВУЮЩИХ </a:t>
            </a:r>
            <a:r>
              <a:rPr lang="ru-RU" spc="-5" dirty="0" smtClean="0"/>
              <a:t>ГЧП-ПРОЕКТОВ, </a:t>
            </a:r>
            <a:r>
              <a:rPr lang="ru-RU" spc="-5" dirty="0" smtClean="0"/>
              <a:t>ИНИЦИИРОВАННЫХ ЧАСТНОЙ СТОРОНОЙ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83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02" y="3205352"/>
            <a:ext cx="6570980" cy="94170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  <a:spcBef>
                <a:spcPts val="80"/>
              </a:spcBef>
            </a:pPr>
            <a:r>
              <a:rPr sz="2000" b="1" dirty="0" smtClean="0">
                <a:latin typeface="Times New Roman"/>
                <a:cs typeface="Times New Roman"/>
              </a:rPr>
              <a:t>1.</a:t>
            </a:r>
            <a:r>
              <a:rPr sz="2000" b="1" spc="-5" dirty="0" smtClean="0">
                <a:latin typeface="Times New Roman"/>
                <a:cs typeface="Times New Roman"/>
              </a:rPr>
              <a:t>Концессионное</a:t>
            </a:r>
            <a:r>
              <a:rPr sz="2000" b="1" dirty="0" smtClean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соглашение</a:t>
            </a:r>
            <a:r>
              <a:rPr sz="2000" b="1" spc="-5" dirty="0">
                <a:latin typeface="Times New Roman"/>
                <a:cs typeface="Times New Roman"/>
              </a:rPr>
              <a:t> в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отношении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объектов </a:t>
            </a:r>
            <a:r>
              <a:rPr sz="2000" b="1" spc="-10" dirty="0">
                <a:latin typeface="Times New Roman"/>
                <a:cs typeface="Times New Roman"/>
              </a:rPr>
              <a:t> наружного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освещения, </a:t>
            </a:r>
            <a:r>
              <a:rPr sz="2000" b="1" spc="-15" dirty="0">
                <a:latin typeface="Times New Roman"/>
                <a:cs typeface="Times New Roman"/>
              </a:rPr>
              <a:t>находящихся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в </a:t>
            </a:r>
            <a:r>
              <a:rPr sz="2000" b="1" spc="5" dirty="0">
                <a:latin typeface="Times New Roman"/>
                <a:cs typeface="Times New Roman"/>
              </a:rPr>
              <a:t>муниципальной </a:t>
            </a:r>
            <a:r>
              <a:rPr sz="2000" b="1" spc="1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собственности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Волгограда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492893"/>
              </p:ext>
            </p:extLst>
          </p:nvPr>
        </p:nvGraphicFramePr>
        <p:xfrm>
          <a:off x="1341500" y="4516556"/>
          <a:ext cx="5269865" cy="55413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9865"/>
              </a:tblGrid>
              <a:tr h="3701529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5"/>
                        </a:lnSpc>
                      </a:pP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8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96000"/>
                        </a:lnSpc>
                        <a:spcBef>
                          <a:spcPts val="5"/>
                        </a:spcBef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предполагает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создание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(не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менее)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3976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опор,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-20" dirty="0" smtClean="0"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ru-RU" sz="1400" spc="-20" dirty="0" smtClean="0">
                          <a:latin typeface="Times New Roman"/>
                          <a:cs typeface="Times New Roman"/>
                        </a:rPr>
                      </a:br>
                      <a:r>
                        <a:rPr sz="1400" spc="-20" dirty="0" smtClean="0">
                          <a:latin typeface="Times New Roman"/>
                          <a:cs typeface="Times New Roman"/>
                        </a:rPr>
                        <a:t>4144 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светильников,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автоматизированных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пунктов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питания,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модернизацию</a:t>
                      </a:r>
                      <a:r>
                        <a:rPr sz="1400" spc="4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натриевых</a:t>
                      </a:r>
                      <a:r>
                        <a:rPr sz="1400" spc="4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светильников</a:t>
                      </a:r>
                      <a:r>
                        <a:rPr sz="1400" spc="31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заменой</a:t>
                      </a:r>
                      <a:r>
                        <a:rPr lang="ru-RU" sz="140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 err="1" smtClean="0">
                          <a:latin typeface="Times New Roman"/>
                          <a:cs typeface="Times New Roman"/>
                        </a:rPr>
                        <a:t>их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светодиодные в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объеме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менее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2556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светоточек,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замену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железобетонных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опор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металлические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объеме</a:t>
                      </a:r>
                      <a:r>
                        <a:rPr sz="14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400" spc="-25" dirty="0" err="1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ru-RU" sz="1400" spc="-25" dirty="0" smtClean="0">
                          <a:latin typeface="Times New Roman"/>
                          <a:cs typeface="Times New Roman"/>
                        </a:rPr>
                      </a:b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1998 </a:t>
                      </a:r>
                      <a:r>
                        <a:rPr sz="1400" spc="-2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штук.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 marR="120650" algn="just">
                        <a:lnSpc>
                          <a:spcPct val="96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Кроме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того,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рамках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концессионного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соглашения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планируется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замена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существующей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системы</a:t>
                      </a:r>
                      <a:r>
                        <a:rPr sz="14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управления</a:t>
                      </a:r>
                      <a:r>
                        <a:rPr sz="14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наружным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освещением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новую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расширенными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возможностями,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которая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обеспечивает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автоматизированное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управление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освещения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уровня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отдельного светильника,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гибко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управляет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режимами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освещенности (диммирование)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отвечает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требованиям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энергоэффективности. </a:t>
                      </a:r>
                      <a:r>
                        <a:rPr sz="1400" spc="-30" dirty="0" err="1">
                          <a:latin typeface="Times New Roman"/>
                          <a:cs typeface="Times New Roman"/>
                        </a:rPr>
                        <a:t>Изменения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err="1" smtClean="0">
                          <a:latin typeface="Times New Roman"/>
                          <a:cs typeface="Times New Roman"/>
                        </a:rPr>
                        <a:t>кос</a:t>
                      </a:r>
                      <a:r>
                        <a:rPr sz="1400" spc="-15" dirty="0" err="1" smtClean="0">
                          <a:latin typeface="Times New Roman"/>
                          <a:cs typeface="Times New Roman"/>
                        </a:rPr>
                        <a:t>нутся</a:t>
                      </a:r>
                      <a:r>
                        <a:rPr sz="1400" spc="-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менее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164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пунктов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питания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освещения.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21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6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943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лн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лей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/>
                </a:tc>
              </a:tr>
              <a:tr h="8152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2018–2033 </a:t>
                      </a:r>
                      <a:r>
                        <a:rPr sz="14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571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800" y="3195015"/>
            <a:ext cx="511619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3070" algn="l"/>
                <a:tab pos="2061845" algn="l"/>
                <a:tab pos="2415540" algn="l"/>
              </a:tabLst>
            </a:pPr>
            <a:r>
              <a:rPr sz="2000" b="1" dirty="0" smtClean="0">
                <a:latin typeface="Times New Roman"/>
                <a:cs typeface="Times New Roman"/>
              </a:rPr>
              <a:t>2.</a:t>
            </a:r>
            <a:r>
              <a:rPr sz="2000" b="1" spc="-25" dirty="0" smtClean="0">
                <a:latin typeface="Times New Roman"/>
                <a:cs typeface="Times New Roman"/>
              </a:rPr>
              <a:t>Соглашение</a:t>
            </a:r>
            <a:r>
              <a:rPr sz="2000" b="1" spc="-25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Times New Roman"/>
                <a:cs typeface="Times New Roman"/>
              </a:rPr>
              <a:t>о	</a:t>
            </a:r>
            <a:r>
              <a:rPr sz="2000" b="1" spc="-30" dirty="0">
                <a:latin typeface="Times New Roman"/>
                <a:cs typeface="Times New Roman"/>
              </a:rPr>
              <a:t>муниципально-частном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1002" y="3195015"/>
            <a:ext cx="142049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30" dirty="0">
                <a:latin typeface="Times New Roman"/>
                <a:cs typeface="Times New Roman"/>
              </a:rPr>
              <a:t>партнерстве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800" y="3500374"/>
            <a:ext cx="29857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42464" algn="l"/>
              </a:tabLst>
            </a:pPr>
            <a:r>
              <a:rPr sz="2000" b="1" spc="-25" dirty="0">
                <a:latin typeface="Times New Roman"/>
                <a:cs typeface="Times New Roman"/>
              </a:rPr>
              <a:t>"Создание	объектов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1497" y="3500374"/>
            <a:ext cx="30403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5" dirty="0">
                <a:latin typeface="Times New Roman"/>
                <a:cs typeface="Times New Roman"/>
              </a:rPr>
              <a:t>физкультурно-спортивной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2800" y="3805174"/>
            <a:ext cx="446659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384175" algn="l"/>
                <a:tab pos="1878964" algn="l"/>
                <a:tab pos="2515870" algn="l"/>
                <a:tab pos="293052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и	</a:t>
            </a:r>
            <a:r>
              <a:rPr sz="2000" b="1" spc="-20" dirty="0">
                <a:latin typeface="Times New Roman"/>
                <a:cs typeface="Times New Roman"/>
              </a:rPr>
              <a:t>об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20" dirty="0">
                <a:latin typeface="Times New Roman"/>
                <a:cs typeface="Times New Roman"/>
              </a:rPr>
              <a:t>а</a:t>
            </a:r>
            <a:r>
              <a:rPr sz="2000" b="1" spc="-40" dirty="0">
                <a:latin typeface="Times New Roman"/>
                <a:cs typeface="Times New Roman"/>
              </a:rPr>
              <a:t>з</a:t>
            </a:r>
            <a:r>
              <a:rPr sz="2000" b="1" spc="-45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в</a:t>
            </a:r>
            <a:r>
              <a:rPr sz="2000" b="1" spc="-45" dirty="0">
                <a:latin typeface="Times New Roman"/>
                <a:cs typeface="Times New Roman"/>
              </a:rPr>
              <a:t>а</a:t>
            </a:r>
            <a:r>
              <a:rPr sz="2000" b="1" spc="-10" dirty="0">
                <a:latin typeface="Times New Roman"/>
                <a:cs typeface="Times New Roman"/>
              </a:rPr>
              <a:t>т</a:t>
            </a:r>
            <a:r>
              <a:rPr sz="2000" b="1" spc="-20" dirty="0">
                <a:latin typeface="Times New Roman"/>
                <a:cs typeface="Times New Roman"/>
              </a:rPr>
              <a:t>ел</a:t>
            </a:r>
            <a:r>
              <a:rPr sz="2000" b="1" spc="-30" dirty="0">
                <a:latin typeface="Times New Roman"/>
                <a:cs typeface="Times New Roman"/>
              </a:rPr>
              <a:t>ьн</a:t>
            </a:r>
            <a:r>
              <a:rPr sz="2000" b="1" spc="-45" dirty="0">
                <a:latin typeface="Times New Roman"/>
                <a:cs typeface="Times New Roman"/>
              </a:rPr>
              <a:t>о</a:t>
            </a:r>
            <a:r>
              <a:rPr sz="2000" b="1" spc="-5" dirty="0">
                <a:latin typeface="Times New Roman"/>
                <a:cs typeface="Times New Roman"/>
              </a:rPr>
              <a:t>й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30" dirty="0">
                <a:latin typeface="Times New Roman"/>
                <a:cs typeface="Times New Roman"/>
              </a:rPr>
              <a:t>ин</a:t>
            </a:r>
            <a:r>
              <a:rPr sz="2000" b="1" spc="-45" dirty="0">
                <a:latin typeface="Times New Roman"/>
                <a:cs typeface="Times New Roman"/>
              </a:rPr>
              <a:t>ф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20" dirty="0">
                <a:latin typeface="Times New Roman"/>
                <a:cs typeface="Times New Roman"/>
              </a:rPr>
              <a:t>а</a:t>
            </a:r>
            <a:r>
              <a:rPr sz="2000" b="1" spc="-50" dirty="0">
                <a:latin typeface="Times New Roman"/>
                <a:cs typeface="Times New Roman"/>
              </a:rPr>
              <a:t>с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45" dirty="0">
                <a:latin typeface="Times New Roman"/>
                <a:cs typeface="Times New Roman"/>
              </a:rPr>
              <a:t>у</a:t>
            </a:r>
            <a:r>
              <a:rPr sz="2000" b="1" spc="-50" dirty="0">
                <a:latin typeface="Times New Roman"/>
                <a:cs typeface="Times New Roman"/>
              </a:rPr>
              <a:t>к</a:t>
            </a:r>
            <a:r>
              <a:rPr sz="2000" b="1" spc="-10" dirty="0">
                <a:latin typeface="Times New Roman"/>
                <a:cs typeface="Times New Roman"/>
              </a:rPr>
              <a:t>т</a:t>
            </a:r>
            <a:r>
              <a:rPr sz="2000" b="1" spc="-15" dirty="0">
                <a:latin typeface="Times New Roman"/>
                <a:cs typeface="Times New Roman"/>
              </a:rPr>
              <a:t>у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5" dirty="0">
                <a:latin typeface="Times New Roman"/>
                <a:cs typeface="Times New Roman"/>
              </a:rPr>
              <a:t>ы  </a:t>
            </a:r>
            <a:r>
              <a:rPr sz="2000" b="1" spc="-25" dirty="0">
                <a:latin typeface="Times New Roman"/>
                <a:cs typeface="Times New Roman"/>
              </a:rPr>
              <a:t>Центрального	</a:t>
            </a:r>
            <a:r>
              <a:rPr sz="2000" b="1" spc="-30" dirty="0">
                <a:latin typeface="Times New Roman"/>
                <a:cs typeface="Times New Roman"/>
              </a:rPr>
              <a:t>района	</a:t>
            </a:r>
            <a:r>
              <a:rPr sz="2000" b="1" spc="-25" dirty="0">
                <a:latin typeface="Times New Roman"/>
                <a:cs typeface="Times New Roman"/>
              </a:rPr>
              <a:t>Волгограда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79975" y="3805174"/>
            <a:ext cx="227330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29895">
              <a:lnSpc>
                <a:spcPct val="100000"/>
              </a:lnSpc>
              <a:spcBef>
                <a:spcPts val="90"/>
              </a:spcBef>
              <a:tabLst>
                <a:tab pos="933450" algn="l"/>
              </a:tabLst>
            </a:pPr>
            <a:r>
              <a:rPr sz="2000" b="1" spc="-50" dirty="0">
                <a:latin typeface="Times New Roman"/>
                <a:cs typeface="Times New Roman"/>
              </a:rPr>
              <a:t>н</a:t>
            </a:r>
            <a:r>
              <a:rPr sz="2000" b="1" spc="-5" dirty="0">
                <a:latin typeface="Times New Roman"/>
                <a:cs typeface="Times New Roman"/>
              </a:rPr>
              <a:t>а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0" dirty="0">
                <a:latin typeface="Times New Roman"/>
                <a:cs typeface="Times New Roman"/>
              </a:rPr>
              <a:t>т</a:t>
            </a:r>
            <a:r>
              <a:rPr sz="2000" b="1" spc="-20" dirty="0">
                <a:latin typeface="Times New Roman"/>
                <a:cs typeface="Times New Roman"/>
              </a:rPr>
              <a:t>е</a:t>
            </a:r>
            <a:r>
              <a:rPr sz="2000" b="1" spc="-35" dirty="0">
                <a:latin typeface="Times New Roman"/>
                <a:cs typeface="Times New Roman"/>
              </a:rPr>
              <a:t>рр</a:t>
            </a:r>
            <a:r>
              <a:rPr sz="2000" b="1" spc="-50" dirty="0">
                <a:latin typeface="Times New Roman"/>
                <a:cs typeface="Times New Roman"/>
              </a:rPr>
              <a:t>и</a:t>
            </a:r>
            <a:r>
              <a:rPr sz="2000" b="1" spc="-25" dirty="0">
                <a:latin typeface="Times New Roman"/>
                <a:cs typeface="Times New Roman"/>
              </a:rPr>
              <a:t>т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30" dirty="0">
                <a:latin typeface="Times New Roman"/>
                <a:cs typeface="Times New Roman"/>
              </a:rPr>
              <a:t>и</a:t>
            </a:r>
            <a:r>
              <a:rPr sz="2000" b="1" spc="-5" dirty="0">
                <a:latin typeface="Times New Roman"/>
                <a:cs typeface="Times New Roman"/>
              </a:rPr>
              <a:t>и  </a:t>
            </a:r>
            <a:r>
              <a:rPr sz="2000" b="1" spc="-30" dirty="0">
                <a:latin typeface="Times New Roman"/>
                <a:cs typeface="Times New Roman"/>
              </a:rPr>
              <a:t>(ул.им.Ткачева,7а)"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2800" y="4414469"/>
            <a:ext cx="6737984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6000" algn="l"/>
                <a:tab pos="3192780" algn="l"/>
                <a:tab pos="4781550" algn="l"/>
                <a:tab pos="5217160" algn="l"/>
                <a:tab pos="6071235" algn="l"/>
              </a:tabLst>
            </a:pPr>
            <a:r>
              <a:rPr sz="2000" b="1" spc="-20" dirty="0">
                <a:latin typeface="Times New Roman"/>
                <a:cs typeface="Times New Roman"/>
              </a:rPr>
              <a:t>м</a:t>
            </a:r>
            <a:r>
              <a:rPr sz="2000" b="1" spc="-25" dirty="0">
                <a:latin typeface="Times New Roman"/>
                <a:cs typeface="Times New Roman"/>
              </a:rPr>
              <a:t>е</a:t>
            </a:r>
            <a:r>
              <a:rPr sz="2000" b="1" spc="-60" dirty="0">
                <a:latin typeface="Times New Roman"/>
                <a:cs typeface="Times New Roman"/>
              </a:rPr>
              <a:t>ж</a:t>
            </a:r>
            <a:r>
              <a:rPr sz="2000" b="1" spc="-30" dirty="0">
                <a:latin typeface="Times New Roman"/>
                <a:cs typeface="Times New Roman"/>
              </a:rPr>
              <a:t>д</a:t>
            </a:r>
            <a:r>
              <a:rPr sz="2000" b="1" spc="-5" dirty="0">
                <a:latin typeface="Times New Roman"/>
                <a:cs typeface="Times New Roman"/>
              </a:rPr>
              <a:t>у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20" dirty="0">
                <a:latin typeface="Times New Roman"/>
                <a:cs typeface="Times New Roman"/>
              </a:rPr>
              <a:t>а</a:t>
            </a:r>
            <a:r>
              <a:rPr sz="2000" b="1" spc="-35" dirty="0">
                <a:latin typeface="Times New Roman"/>
                <a:cs typeface="Times New Roman"/>
              </a:rPr>
              <a:t>д</a:t>
            </a:r>
            <a:r>
              <a:rPr sz="2000" b="1" spc="-20" dirty="0">
                <a:latin typeface="Times New Roman"/>
                <a:cs typeface="Times New Roman"/>
              </a:rPr>
              <a:t>м</a:t>
            </a:r>
            <a:r>
              <a:rPr sz="2000" b="1" spc="-30" dirty="0">
                <a:latin typeface="Times New Roman"/>
                <a:cs typeface="Times New Roman"/>
              </a:rPr>
              <a:t>ини</a:t>
            </a:r>
            <a:r>
              <a:rPr sz="2000" b="1" spc="-55" dirty="0">
                <a:latin typeface="Times New Roman"/>
                <a:cs typeface="Times New Roman"/>
              </a:rPr>
              <a:t>с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45" dirty="0">
                <a:latin typeface="Times New Roman"/>
                <a:cs typeface="Times New Roman"/>
              </a:rPr>
              <a:t>а</a:t>
            </a:r>
            <a:r>
              <a:rPr sz="2000" b="1" spc="-30" dirty="0">
                <a:latin typeface="Times New Roman"/>
                <a:cs typeface="Times New Roman"/>
              </a:rPr>
              <a:t>цие</a:t>
            </a:r>
            <a:r>
              <a:rPr sz="2000" b="1" spc="-5" dirty="0">
                <a:latin typeface="Times New Roman"/>
                <a:cs typeface="Times New Roman"/>
              </a:rPr>
              <a:t>й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15" dirty="0">
                <a:latin typeface="Times New Roman"/>
                <a:cs typeface="Times New Roman"/>
              </a:rPr>
              <a:t>В</a:t>
            </a:r>
            <a:r>
              <a:rPr sz="2000" b="1" spc="-20" dirty="0">
                <a:latin typeface="Times New Roman"/>
                <a:cs typeface="Times New Roman"/>
              </a:rPr>
              <a:t>ол</a:t>
            </a:r>
            <a:r>
              <a:rPr sz="2000" b="1" spc="-50" dirty="0">
                <a:latin typeface="Times New Roman"/>
                <a:cs typeface="Times New Roman"/>
              </a:rPr>
              <a:t>г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г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20" dirty="0">
                <a:latin typeface="Times New Roman"/>
                <a:cs typeface="Times New Roman"/>
              </a:rPr>
              <a:t>а</a:t>
            </a:r>
            <a:r>
              <a:rPr sz="2000" b="1" spc="-35" dirty="0">
                <a:latin typeface="Times New Roman"/>
                <a:cs typeface="Times New Roman"/>
              </a:rPr>
              <a:t>д</a:t>
            </a:r>
            <a:r>
              <a:rPr sz="2000" b="1" spc="-5" dirty="0">
                <a:latin typeface="Times New Roman"/>
                <a:cs typeface="Times New Roman"/>
              </a:rPr>
              <a:t>а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30" dirty="0">
                <a:latin typeface="Times New Roman"/>
                <a:cs typeface="Times New Roman"/>
              </a:rPr>
              <a:t>Ч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5" dirty="0">
                <a:latin typeface="Times New Roman"/>
                <a:cs typeface="Times New Roman"/>
              </a:rPr>
              <a:t>У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b="1" spc="-30" dirty="0">
                <a:latin typeface="Times New Roman"/>
                <a:cs typeface="Times New Roman"/>
              </a:rPr>
              <a:t>С</a:t>
            </a:r>
            <a:r>
              <a:rPr sz="2000" b="1" spc="-25" dirty="0">
                <a:latin typeface="Times New Roman"/>
                <a:cs typeface="Times New Roman"/>
              </a:rPr>
              <a:t>О</a:t>
            </a:r>
            <a:r>
              <a:rPr sz="2000" b="1" spc="-10" dirty="0">
                <a:latin typeface="Times New Roman"/>
                <a:cs typeface="Times New Roman"/>
              </a:rPr>
              <a:t>Ш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000" b="1" spc="-30" dirty="0">
                <a:latin typeface="Times New Roman"/>
                <a:cs typeface="Times New Roman"/>
              </a:rPr>
              <a:t>"</a:t>
            </a:r>
            <a:r>
              <a:rPr sz="2000" b="1" spc="-25" dirty="0">
                <a:latin typeface="Times New Roman"/>
                <a:cs typeface="Times New Roman"/>
              </a:rPr>
              <a:t>П</a:t>
            </a:r>
            <a:r>
              <a:rPr sz="2000" b="1" spc="-15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к</a:t>
            </a:r>
            <a:r>
              <a:rPr sz="2000" b="1" spc="-15" dirty="0">
                <a:latin typeface="Times New Roman"/>
                <a:cs typeface="Times New Roman"/>
              </a:rPr>
              <a:t>о</a:t>
            </a:r>
            <a:r>
              <a:rPr sz="2000" b="1" spc="-20" dirty="0">
                <a:latin typeface="Times New Roman"/>
                <a:cs typeface="Times New Roman"/>
              </a:rPr>
              <a:t>л</a:t>
            </a:r>
            <a:r>
              <a:rPr sz="2000" b="1" spc="-25" dirty="0">
                <a:latin typeface="Times New Roman"/>
                <a:cs typeface="Times New Roman"/>
              </a:rPr>
              <a:t>ени</a:t>
            </a:r>
            <a:r>
              <a:rPr sz="2000" b="1" spc="-5" dirty="0">
                <a:latin typeface="Times New Roman"/>
                <a:cs typeface="Times New Roman"/>
              </a:rPr>
              <a:t>е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"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10766" y="5474280"/>
          <a:ext cx="5271135" cy="3731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71135"/>
              </a:tblGrid>
              <a:tr h="1870925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0"/>
                        </a:lnSpc>
                      </a:pP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96000"/>
                        </a:lnSpc>
                      </a:pP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предусматривает</a:t>
                      </a:r>
                      <a:r>
                        <a:rPr sz="1400" spc="3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строительство</a:t>
                      </a:r>
                      <a:r>
                        <a:rPr sz="1400" spc="33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частным</a:t>
                      </a:r>
                      <a:r>
                        <a:rPr sz="1400" spc="45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партнером </a:t>
                      </a:r>
                      <a:r>
                        <a:rPr sz="14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объектов: объект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№1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спортивного</a:t>
                      </a:r>
                      <a:r>
                        <a:rPr sz="14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комплекса</a:t>
                      </a:r>
                      <a:r>
                        <a:rPr sz="14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(общей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площадью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менее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855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кв.м),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объект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центра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дополнительного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(общей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площадью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1500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кв.м).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После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окончания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строительства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Объект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№1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передается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муниципальную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собственность.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041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0" marR="0" marT="3175" marB="0"/>
                </a:tc>
              </a:tr>
              <a:tr h="810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ОК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9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2018–2028 </a:t>
                      </a:r>
                      <a:r>
                        <a:rPr sz="14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190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6600" y="3195015"/>
            <a:ext cx="688911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805" algn="l"/>
                <a:tab pos="2195830" algn="l"/>
                <a:tab pos="3665220" algn="l"/>
                <a:tab pos="3937000" algn="l"/>
                <a:tab pos="5150485" algn="l"/>
              </a:tabLst>
            </a:pPr>
            <a:r>
              <a:rPr sz="2000" b="1" spc="-10" dirty="0" smtClean="0">
                <a:latin typeface="Times New Roman"/>
                <a:cs typeface="Times New Roman"/>
              </a:rPr>
              <a:t>3.</a:t>
            </a:r>
            <a:r>
              <a:rPr sz="2000" b="1" spc="-30" dirty="0" smtClean="0">
                <a:latin typeface="Times New Roman"/>
                <a:cs typeface="Times New Roman"/>
              </a:rPr>
              <a:t>Концессионное</a:t>
            </a:r>
            <a:r>
              <a:rPr sz="2000" b="1" spc="-30" dirty="0">
                <a:latin typeface="Times New Roman"/>
                <a:cs typeface="Times New Roman"/>
              </a:rPr>
              <a:t>	соглашение	</a:t>
            </a:r>
            <a:r>
              <a:rPr sz="2000" b="1" spc="-5" dirty="0">
                <a:latin typeface="Times New Roman"/>
                <a:cs typeface="Times New Roman"/>
              </a:rPr>
              <a:t>о	</a:t>
            </a:r>
            <a:r>
              <a:rPr sz="2000" b="1" spc="-30" dirty="0">
                <a:latin typeface="Times New Roman"/>
                <a:cs typeface="Times New Roman"/>
              </a:rPr>
              <a:t>создании,	реконструкции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54090" y="3500374"/>
            <a:ext cx="11734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30" dirty="0">
                <a:latin typeface="Times New Roman"/>
                <a:cs typeface="Times New Roman"/>
              </a:rPr>
              <a:t>наземного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6600" y="3500374"/>
            <a:ext cx="555815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341630" algn="l"/>
                <a:tab pos="2168525" algn="l"/>
                <a:tab pos="2275205" algn="l"/>
                <a:tab pos="4238625" algn="l"/>
                <a:tab pos="433959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и	</a:t>
            </a:r>
            <a:r>
              <a:rPr sz="2000" b="1" spc="-30" dirty="0">
                <a:latin typeface="Times New Roman"/>
                <a:cs typeface="Times New Roman"/>
              </a:rPr>
              <a:t>эк</a:t>
            </a:r>
            <a:r>
              <a:rPr sz="2000" b="1" spc="-25" dirty="0">
                <a:latin typeface="Times New Roman"/>
                <a:cs typeface="Times New Roman"/>
              </a:rPr>
              <a:t>с</a:t>
            </a:r>
            <a:r>
              <a:rPr sz="2000" b="1" spc="-30" dirty="0">
                <a:latin typeface="Times New Roman"/>
                <a:cs typeface="Times New Roman"/>
              </a:rPr>
              <a:t>п</a:t>
            </a:r>
            <a:r>
              <a:rPr sz="2000" b="1" spc="-45" dirty="0">
                <a:latin typeface="Times New Roman"/>
                <a:cs typeface="Times New Roman"/>
              </a:rPr>
              <a:t>л</a:t>
            </a:r>
            <a:r>
              <a:rPr sz="2000" b="1" spc="-20" dirty="0">
                <a:latin typeface="Times New Roman"/>
                <a:cs typeface="Times New Roman"/>
              </a:rPr>
              <a:t>у</a:t>
            </a:r>
            <a:r>
              <a:rPr sz="2000" b="1" spc="-45" dirty="0">
                <a:latin typeface="Times New Roman"/>
                <a:cs typeface="Times New Roman"/>
              </a:rPr>
              <a:t>а</a:t>
            </a:r>
            <a:r>
              <a:rPr sz="2000" b="1" spc="-10" dirty="0">
                <a:latin typeface="Times New Roman"/>
                <a:cs typeface="Times New Roman"/>
              </a:rPr>
              <a:t>т</a:t>
            </a:r>
            <a:r>
              <a:rPr sz="2000" b="1" spc="-15" dirty="0">
                <a:latin typeface="Times New Roman"/>
                <a:cs typeface="Times New Roman"/>
              </a:rPr>
              <a:t>а</a:t>
            </a:r>
            <a:r>
              <a:rPr sz="2000" b="1" spc="-50" dirty="0">
                <a:latin typeface="Times New Roman"/>
                <a:cs typeface="Times New Roman"/>
              </a:rPr>
              <a:t>ц</a:t>
            </a:r>
            <a:r>
              <a:rPr sz="2000" b="1" spc="-30" dirty="0">
                <a:latin typeface="Times New Roman"/>
                <a:cs typeface="Times New Roman"/>
              </a:rPr>
              <a:t>и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dirty="0">
                <a:latin typeface="Times New Roman"/>
                <a:cs typeface="Times New Roman"/>
              </a:rPr>
              <a:t>		</a:t>
            </a:r>
            <a:r>
              <a:rPr sz="2000" b="1" spc="-25" dirty="0">
                <a:latin typeface="Times New Roman"/>
                <a:cs typeface="Times New Roman"/>
              </a:rPr>
              <a:t>и</a:t>
            </a:r>
            <a:r>
              <a:rPr sz="2000" b="1" spc="-45" dirty="0">
                <a:latin typeface="Times New Roman"/>
                <a:cs typeface="Times New Roman"/>
              </a:rPr>
              <a:t>м</a:t>
            </a:r>
            <a:r>
              <a:rPr sz="2000" b="1" spc="-15" dirty="0">
                <a:latin typeface="Times New Roman"/>
                <a:cs typeface="Times New Roman"/>
              </a:rPr>
              <a:t>ущ</a:t>
            </a:r>
            <a:r>
              <a:rPr sz="2000" b="1" spc="-50" dirty="0">
                <a:latin typeface="Times New Roman"/>
                <a:cs typeface="Times New Roman"/>
              </a:rPr>
              <a:t>ес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ве</a:t>
            </a:r>
            <a:r>
              <a:rPr sz="2000" b="1" spc="-50" dirty="0">
                <a:latin typeface="Times New Roman"/>
                <a:cs typeface="Times New Roman"/>
              </a:rPr>
              <a:t>н</a:t>
            </a:r>
            <a:r>
              <a:rPr sz="2000" b="1" spc="-25" dirty="0">
                <a:latin typeface="Times New Roman"/>
                <a:cs typeface="Times New Roman"/>
              </a:rPr>
              <a:t>н</a:t>
            </a:r>
            <a:r>
              <a:rPr sz="2000" b="1" spc="-15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г</a:t>
            </a:r>
            <a:r>
              <a:rPr sz="2000" b="1" spc="-5" dirty="0">
                <a:latin typeface="Times New Roman"/>
                <a:cs typeface="Times New Roman"/>
              </a:rPr>
              <a:t>о</a:t>
            </a:r>
            <a:r>
              <a:rPr sz="2000" b="1" dirty="0">
                <a:latin typeface="Times New Roman"/>
                <a:cs typeface="Times New Roman"/>
              </a:rPr>
              <a:t>		</a:t>
            </a:r>
            <a:r>
              <a:rPr sz="2000" b="1" spc="-30" dirty="0">
                <a:latin typeface="Times New Roman"/>
                <a:cs typeface="Times New Roman"/>
              </a:rPr>
              <a:t>к</a:t>
            </a:r>
            <a:r>
              <a:rPr sz="2000" b="1" spc="-45" dirty="0">
                <a:latin typeface="Times New Roman"/>
                <a:cs typeface="Times New Roman"/>
              </a:rPr>
              <a:t>о</a:t>
            </a:r>
            <a:r>
              <a:rPr sz="2000" b="1" spc="-25" dirty="0">
                <a:latin typeface="Times New Roman"/>
                <a:cs typeface="Times New Roman"/>
              </a:rPr>
              <a:t>м</a:t>
            </a:r>
            <a:r>
              <a:rPr sz="2000" b="1" spc="-30" dirty="0">
                <a:latin typeface="Times New Roman"/>
                <a:cs typeface="Times New Roman"/>
              </a:rPr>
              <a:t>п</a:t>
            </a:r>
            <a:r>
              <a:rPr sz="2000" b="1" spc="-20" dirty="0">
                <a:latin typeface="Times New Roman"/>
                <a:cs typeface="Times New Roman"/>
              </a:rPr>
              <a:t>л</a:t>
            </a:r>
            <a:r>
              <a:rPr sz="2000" b="1" spc="-25" dirty="0">
                <a:latin typeface="Times New Roman"/>
                <a:cs typeface="Times New Roman"/>
              </a:rPr>
              <a:t>е</a:t>
            </a:r>
            <a:r>
              <a:rPr sz="2000" b="1" spc="-30" dirty="0">
                <a:latin typeface="Times New Roman"/>
                <a:cs typeface="Times New Roman"/>
              </a:rPr>
              <a:t>к</a:t>
            </a:r>
            <a:r>
              <a:rPr sz="2000" b="1" spc="-50" dirty="0">
                <a:latin typeface="Times New Roman"/>
                <a:cs typeface="Times New Roman"/>
              </a:rPr>
              <a:t>с</a:t>
            </a:r>
            <a:r>
              <a:rPr sz="2000" b="1" spc="-5" dirty="0">
                <a:latin typeface="Times New Roman"/>
                <a:cs typeface="Times New Roman"/>
              </a:rPr>
              <a:t>а  </a:t>
            </a:r>
            <a:r>
              <a:rPr sz="2000" b="1" spc="-25" dirty="0">
                <a:latin typeface="Times New Roman"/>
                <a:cs typeface="Times New Roman"/>
              </a:rPr>
              <a:t>электрического	транспорта	общего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1482" y="3805174"/>
            <a:ext cx="14668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30" dirty="0">
                <a:latin typeface="Times New Roman"/>
                <a:cs typeface="Times New Roman"/>
              </a:rPr>
              <a:t>пользования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600" y="4109974"/>
            <a:ext cx="585787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11150" algn="l"/>
                <a:tab pos="2314575" algn="l"/>
                <a:tab pos="3894454" algn="l"/>
                <a:tab pos="520192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в	</a:t>
            </a:r>
            <a:r>
              <a:rPr sz="2000" b="1" spc="-30" dirty="0">
                <a:latin typeface="Times New Roman"/>
                <a:cs typeface="Times New Roman"/>
              </a:rPr>
              <a:t>муниципальном	</a:t>
            </a:r>
            <a:r>
              <a:rPr sz="2000" b="1" spc="-25" dirty="0">
                <a:latin typeface="Times New Roman"/>
                <a:cs typeface="Times New Roman"/>
              </a:rPr>
              <a:t>образовании	</a:t>
            </a:r>
            <a:r>
              <a:rPr sz="2000" b="1" spc="-30" dirty="0">
                <a:latin typeface="Times New Roman"/>
                <a:cs typeface="Times New Roman"/>
              </a:rPr>
              <a:t>городской	округ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3255" y="4109974"/>
            <a:ext cx="73469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5" dirty="0">
                <a:latin typeface="Times New Roman"/>
                <a:cs typeface="Times New Roman"/>
              </a:rPr>
              <a:t>г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35" dirty="0">
                <a:latin typeface="Times New Roman"/>
                <a:cs typeface="Times New Roman"/>
              </a:rPr>
              <a:t>р</a:t>
            </a:r>
            <a:r>
              <a:rPr sz="2000" b="1" spc="-20" dirty="0">
                <a:latin typeface="Times New Roman"/>
                <a:cs typeface="Times New Roman"/>
              </a:rPr>
              <a:t>о</a:t>
            </a:r>
            <a:r>
              <a:rPr sz="2000" b="1" spc="-30" dirty="0">
                <a:latin typeface="Times New Roman"/>
                <a:cs typeface="Times New Roman"/>
              </a:rPr>
              <a:t>д</a:t>
            </a:r>
            <a:r>
              <a:rPr sz="2000" b="1" spc="-5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6600" y="4414469"/>
            <a:ext cx="689165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latin typeface="Times New Roman"/>
                <a:cs typeface="Times New Roman"/>
              </a:rPr>
              <a:t>герой Волгоград </a:t>
            </a:r>
            <a:r>
              <a:rPr sz="2000" b="1" spc="-5" dirty="0">
                <a:latin typeface="Times New Roman"/>
                <a:cs typeface="Times New Roman"/>
              </a:rPr>
              <a:t>в </a:t>
            </a:r>
            <a:r>
              <a:rPr sz="2000" b="1" spc="-25" dirty="0">
                <a:latin typeface="Times New Roman"/>
                <a:cs typeface="Times New Roman"/>
              </a:rPr>
              <a:t>Волгоградской области </a:t>
            </a:r>
            <a:r>
              <a:rPr sz="2000" b="1" spc="-30" dirty="0">
                <a:latin typeface="Times New Roman"/>
                <a:cs typeface="Times New Roman"/>
              </a:rPr>
              <a:t>между </a:t>
            </a:r>
            <a:r>
              <a:rPr sz="2000" b="1" spc="-25" dirty="0">
                <a:latin typeface="Times New Roman"/>
                <a:cs typeface="Times New Roman"/>
              </a:rPr>
              <a:t>городским </a:t>
            </a:r>
            <a:r>
              <a:rPr sz="2000" b="1" spc="-20" dirty="0">
                <a:latin typeface="Times New Roman"/>
                <a:cs typeface="Times New Roman"/>
              </a:rPr>
              <a:t> округом</a:t>
            </a:r>
            <a:r>
              <a:rPr sz="2000" b="1" spc="944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город-герой</a:t>
            </a:r>
            <a:r>
              <a:rPr sz="2000" b="1" spc="450" dirty="0">
                <a:latin typeface="Times New Roman"/>
                <a:cs typeface="Times New Roman"/>
              </a:rPr>
              <a:t> </a:t>
            </a:r>
            <a:r>
              <a:rPr sz="2000" b="1" spc="45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Волгоград,</a:t>
            </a:r>
            <a:r>
              <a:rPr sz="2000" b="1" spc="450" dirty="0">
                <a:latin typeface="Times New Roman"/>
                <a:cs typeface="Times New Roman"/>
              </a:rPr>
              <a:t> </a:t>
            </a:r>
            <a:r>
              <a:rPr sz="2000" b="1" spc="45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Волгоградской </a:t>
            </a:r>
            <a:r>
              <a:rPr sz="2000" b="1" spc="-484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об</a:t>
            </a:r>
            <a:r>
              <a:rPr sz="2000" b="1" spc="-20" dirty="0">
                <a:latin typeface="Times New Roman"/>
                <a:cs typeface="Times New Roman"/>
              </a:rPr>
              <a:t>л</a:t>
            </a:r>
            <a:r>
              <a:rPr sz="2000" b="1" spc="-15" dirty="0">
                <a:latin typeface="Times New Roman"/>
                <a:cs typeface="Times New Roman"/>
              </a:rPr>
              <a:t>а</a:t>
            </a:r>
            <a:r>
              <a:rPr sz="2000" b="1" spc="-25" dirty="0">
                <a:latin typeface="Times New Roman"/>
                <a:cs typeface="Times New Roman"/>
              </a:rPr>
              <a:t>с</a:t>
            </a:r>
            <a:r>
              <a:rPr sz="2000" b="1" spc="20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ь</a:t>
            </a:r>
            <a:r>
              <a:rPr sz="2000" b="1" spc="-10" dirty="0">
                <a:latin typeface="Times New Roman"/>
                <a:cs typeface="Times New Roman"/>
              </a:rPr>
              <a:t>ю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и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А</a:t>
            </a:r>
            <a:r>
              <a:rPr sz="2000" b="1" spc="-10" dirty="0">
                <a:latin typeface="Times New Roman"/>
                <a:cs typeface="Times New Roman"/>
              </a:rPr>
              <a:t>О</a:t>
            </a:r>
            <a:r>
              <a:rPr sz="2000" b="1" spc="-35" dirty="0">
                <a:latin typeface="Times New Roman"/>
                <a:cs typeface="Times New Roman"/>
              </a:rPr>
              <a:t> "</a:t>
            </a:r>
            <a:r>
              <a:rPr sz="2000" b="1" spc="-45" dirty="0">
                <a:latin typeface="Times New Roman"/>
                <a:cs typeface="Times New Roman"/>
              </a:rPr>
              <a:t>Э</a:t>
            </a:r>
            <a:r>
              <a:rPr sz="2000" b="1" spc="-35" dirty="0">
                <a:latin typeface="Times New Roman"/>
                <a:cs typeface="Times New Roman"/>
              </a:rPr>
              <a:t>Л</a:t>
            </a:r>
            <a:r>
              <a:rPr sz="2000" b="1" spc="-45" dirty="0">
                <a:latin typeface="Times New Roman"/>
                <a:cs typeface="Times New Roman"/>
              </a:rPr>
              <a:t>Е</a:t>
            </a:r>
            <a:r>
              <a:rPr sz="2000" b="1" spc="-40" dirty="0">
                <a:latin typeface="Times New Roman"/>
                <a:cs typeface="Times New Roman"/>
              </a:rPr>
              <a:t>К</a:t>
            </a:r>
            <a:r>
              <a:rPr sz="2000" b="1" spc="-45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РО</a:t>
            </a:r>
            <a:r>
              <a:rPr sz="2000" b="1" spc="-45" dirty="0">
                <a:latin typeface="Times New Roman"/>
                <a:cs typeface="Times New Roman"/>
              </a:rPr>
              <a:t>Т</a:t>
            </a:r>
            <a:r>
              <a:rPr sz="2000" b="1" spc="-25" dirty="0">
                <a:latin typeface="Times New Roman"/>
                <a:cs typeface="Times New Roman"/>
              </a:rPr>
              <a:t>Р</a:t>
            </a:r>
            <a:r>
              <a:rPr sz="2000" b="1" spc="-35" dirty="0">
                <a:latin typeface="Times New Roman"/>
                <a:cs typeface="Times New Roman"/>
              </a:rPr>
              <a:t>А</a:t>
            </a:r>
            <a:r>
              <a:rPr sz="2000" b="1" spc="-25" dirty="0">
                <a:latin typeface="Times New Roman"/>
                <a:cs typeface="Times New Roman"/>
              </a:rPr>
              <a:t>Н</a:t>
            </a:r>
            <a:r>
              <a:rPr sz="2000" b="1" spc="-35" dirty="0">
                <a:latin typeface="Times New Roman"/>
                <a:cs typeface="Times New Roman"/>
              </a:rPr>
              <a:t>С</a:t>
            </a:r>
            <a:r>
              <a:rPr sz="2000" b="1" spc="-25" dirty="0">
                <a:latin typeface="Times New Roman"/>
                <a:cs typeface="Times New Roman"/>
              </a:rPr>
              <a:t>ПОР</a:t>
            </a:r>
            <a:r>
              <a:rPr sz="2000" b="1" spc="-10" dirty="0">
                <a:latin typeface="Times New Roman"/>
                <a:cs typeface="Times New Roman"/>
              </a:rPr>
              <a:t>Т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П</a:t>
            </a:r>
            <a:r>
              <a:rPr sz="2000" b="1" spc="-35" dirty="0">
                <a:latin typeface="Times New Roman"/>
                <a:cs typeface="Times New Roman"/>
              </a:rPr>
              <a:t>Л</a:t>
            </a:r>
            <a:r>
              <a:rPr sz="2000" b="1" spc="-50" dirty="0">
                <a:latin typeface="Times New Roman"/>
                <a:cs typeface="Times New Roman"/>
              </a:rPr>
              <a:t>Ю</a:t>
            </a:r>
            <a:r>
              <a:rPr sz="2000" b="1" spc="-35" dirty="0">
                <a:latin typeface="Times New Roman"/>
                <a:cs typeface="Times New Roman"/>
              </a:rPr>
              <a:t>С</a:t>
            </a:r>
            <a:r>
              <a:rPr sz="2000" b="1" spc="-5" dirty="0">
                <a:latin typeface="Times New Roman"/>
                <a:cs typeface="Times New Roman"/>
              </a:rPr>
              <a:t>"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180920"/>
              </p:ext>
            </p:extLst>
          </p:nvPr>
        </p:nvGraphicFramePr>
        <p:xfrm>
          <a:off x="1265300" y="5812862"/>
          <a:ext cx="5387975" cy="3723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7975"/>
              </a:tblGrid>
              <a:tr h="1683482">
                <a:tc>
                  <a:txBody>
                    <a:bodyPr/>
                    <a:lstStyle/>
                    <a:p>
                      <a:pPr marL="127000" algn="just">
                        <a:lnSpc>
                          <a:spcPts val="1520"/>
                        </a:lnSpc>
                      </a:pPr>
                      <a:r>
                        <a:rPr sz="14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ОПИСАНИЕ</a:t>
                      </a:r>
                      <a:r>
                        <a:rPr sz="1400" b="1" spc="-4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 marR="119380" algn="just">
                        <a:lnSpc>
                          <a:spcPct val="101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Проектом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предусматривается создание 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реконструкция частным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партнером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имущественного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комплекса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муниципального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электрического транспорта общего пользования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муниципальном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образовании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городской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округ</a:t>
                      </a:r>
                      <a:r>
                        <a:rPr sz="14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город-герой</a:t>
                      </a:r>
                      <a:r>
                        <a:rPr sz="14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Волгоград.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2833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400" b="1" spc="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ОБЪЕМ</a:t>
                      </a:r>
                      <a:r>
                        <a:rPr sz="1400" b="1" spc="-5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ФИНАНСИРОВАНИЯ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lang="ru-RU" sz="1400" spc="1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000</a:t>
                      </a:r>
                      <a:r>
                        <a:rPr sz="1400" spc="1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dirty="0" smtClean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spc="-13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0" marR="0" marT="0" marB="0"/>
                </a:tc>
              </a:tr>
              <a:tr h="81143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400" b="1" spc="2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b="1" spc="3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15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b="1" spc="2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b="1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spc="-90" dirty="0" smtClean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b="1" spc="3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</a:t>
                      </a:r>
                      <a:r>
                        <a:rPr sz="14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6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2022–2047 </a:t>
                      </a:r>
                      <a:r>
                        <a:rPr sz="14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го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190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742</Words>
  <Application>Microsoft Office PowerPoint</Application>
  <PresentationFormat>Произвольный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ДЕЙСТВУЮЩИЕ ГЧП-ПРОЕКТЫ,  ИНИЦИИРОВАННЫЕ ЧАСТНОЙ СТОРОНОЙ ЗА ВЕСЬ ПЕРИОД:</vt:lpstr>
      <vt:lpstr>ДЕЙСТВУЮЩИЕ ГЧП-ПРОЕКТЫ, ИНИЦИИРОВАННЫЕ ЧАСТНОЙ СТОРОНОЙ В 2017 ГОДУ:</vt:lpstr>
      <vt:lpstr>ДЕЙСТВУЮЩИЕ ГЧП-ПРОЕКТЫ, ИНИЦИИРОВАННЫЕ ЧАСТНОЙ СТОРОНОЙ В 2018 ГОДУ:</vt:lpstr>
      <vt:lpstr>ДЕЙСТВУЮЩИЕ ГЧП-ПРОЕКТЫ, ИНИЦИИРОВАННЫЕ ЧАСТНОЙ СТОРОНОЙ В 2022 ГОДУ:</vt:lpstr>
      <vt:lpstr>ОПИСАНИЕ ДЕЙСТВУЮЩИХ ГЧП-ПРОЕКТОВ, ИНИЦИИРОВАННЫХ ЧАСТНОЙ СТОРОНОЙ</vt:lpstr>
      <vt:lpstr>Презентация PowerPoint</vt:lpstr>
      <vt:lpstr>Презентация PowerPoint</vt:lpstr>
      <vt:lpstr>Презентация PowerPoint</vt:lpstr>
      <vt:lpstr>Презентация PowerPoint</vt:lpstr>
      <vt:lpstr>ГЧП-ПРОЕКТЫ  (ПРЕКРАТИВШИЕ СВОЕ ДЕЙСТВИЕ), ИНИЦИИРОВАННЫЕ ЧАСТНОЙ СТОРОНОЙ ЗА ВЕСЬ ПЕРИОД:</vt:lpstr>
      <vt:lpstr>ОПИСАНИЕ ПРЕКРАТИВШИХ СВОЕ ДЕЙСТВИЕ ГЧП-ПРОЕКТОВ, ИНИЦИИРОВАННЫХ ЧАСТНОЙ СТОРОНОЙ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Киселев Павел Алексеевич</dc:creator>
  <cp:lastModifiedBy>Калмыкова Мита Михайловна</cp:lastModifiedBy>
  <cp:revision>27</cp:revision>
  <cp:lastPrinted>2024-02-14T11:52:22Z</cp:lastPrinted>
  <dcterms:created xsi:type="dcterms:W3CDTF">2023-03-14T14:33:25Z</dcterms:created>
  <dcterms:modified xsi:type="dcterms:W3CDTF">2024-02-14T11:55:30Z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2023-03-14T00:00:00Z</vt:filetime>
  </property>
</Properties>
</file>